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3" r:id="rId7"/>
    <p:sldId id="261" r:id="rId8"/>
    <p:sldId id="264" r:id="rId9"/>
    <p:sldId id="265" r:id="rId10"/>
    <p:sldId id="262"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2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351FCE26-DEEB-4FB3-B61A-3332CE536EBE}" type="datetimeFigureOut">
              <a:rPr lang="en-US" smtClean="0"/>
              <a:t>7/26/2021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40079BFC-5847-4801-BF06-9DA70F439B48}"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51FCE26-DEEB-4FB3-B61A-3332CE536EBE}"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79BFC-5847-4801-BF06-9DA70F439B4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51FCE26-DEEB-4FB3-B61A-3332CE536EBE}"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79BFC-5847-4801-BF06-9DA70F439B4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51FCE26-DEEB-4FB3-B61A-3332CE536EBE}"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79BFC-5847-4801-BF06-9DA70F439B4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51FCE26-DEEB-4FB3-B61A-3332CE536EBE}"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40079BFC-5847-4801-BF06-9DA70F439B4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51FCE26-DEEB-4FB3-B61A-3332CE536EBE}" type="datetimeFigureOut">
              <a:rPr lang="en-US" smtClean="0"/>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079BFC-5847-4801-BF06-9DA70F439B4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51FCE26-DEEB-4FB3-B61A-3332CE536EBE}" type="datetimeFigureOut">
              <a:rPr lang="en-US" smtClean="0"/>
              <a:t>7/26/2021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079BFC-5847-4801-BF06-9DA70F439B4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51FCE26-DEEB-4FB3-B61A-3332CE536EBE}" type="datetimeFigureOut">
              <a:rPr lang="en-US" smtClean="0"/>
              <a:t>7/26/2021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079BFC-5847-4801-BF06-9DA70F439B4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1FCE26-DEEB-4FB3-B61A-3332CE536EBE}" type="datetimeFigureOut">
              <a:rPr lang="en-US" smtClean="0"/>
              <a:t>7/26/2021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079BFC-5847-4801-BF06-9DA70F439B4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51FCE26-DEEB-4FB3-B61A-3332CE536EBE}" type="datetimeFigureOut">
              <a:rPr lang="en-US" smtClean="0"/>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079BFC-5847-4801-BF06-9DA70F439B4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51FCE26-DEEB-4FB3-B61A-3332CE536EBE}" type="datetimeFigureOut">
              <a:rPr lang="en-US" smtClean="0"/>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079BFC-5847-4801-BF06-9DA70F439B4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51FCE26-DEEB-4FB3-B61A-3332CE536EBE}" type="datetimeFigureOut">
              <a:rPr lang="en-US" smtClean="0"/>
              <a:t>7/26/2021</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0079BFC-5847-4801-BF06-9DA70F439B48}"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doi.org/10.1080/10911359.2017.1289877" TargetMode="External"/><Relationship Id="rId2" Type="http://schemas.openxmlformats.org/officeDocument/2006/relationships/hyperlink" Target="https://doi.org/10.1080/10911359.2016.1237920" TargetMode="External"/><Relationship Id="rId1" Type="http://schemas.openxmlformats.org/officeDocument/2006/relationships/slideLayout" Target="../slideLayouts/slideLayout2.xml"/><Relationship Id="rId4" Type="http://schemas.openxmlformats.org/officeDocument/2006/relationships/hyperlink" Target="https://www.nytimes.com/2020/03/03/smarter-living/how-to-respond-to-microaggressions.html"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Microaggressions</a:t>
            </a:r>
            <a:r>
              <a:rPr lang="en-US" dirty="0" smtClean="0"/>
              <a:t> and </a:t>
            </a:r>
            <a:r>
              <a:rPr lang="en-US" dirty="0" err="1" smtClean="0"/>
              <a:t>Microinterventions</a:t>
            </a:r>
            <a:endParaRPr lang="en-US" dirty="0"/>
          </a:p>
        </p:txBody>
      </p:sp>
      <p:sp>
        <p:nvSpPr>
          <p:cNvPr id="3" name="Subtitle 2"/>
          <p:cNvSpPr>
            <a:spLocks noGrp="1"/>
          </p:cNvSpPr>
          <p:nvPr>
            <p:ph type="subTitle" idx="1"/>
          </p:nvPr>
        </p:nvSpPr>
        <p:spPr>
          <a:xfrm>
            <a:off x="1371600" y="3331698"/>
            <a:ext cx="6400800" cy="2307102"/>
          </a:xfrm>
        </p:spPr>
        <p:txBody>
          <a:bodyPr>
            <a:normAutofit fontScale="77500" lnSpcReduction="20000"/>
          </a:bodyPr>
          <a:lstStyle/>
          <a:p>
            <a:r>
              <a:rPr lang="en-US" dirty="0" smtClean="0"/>
              <a:t>What Case </a:t>
            </a:r>
            <a:r>
              <a:rPr lang="en-US" dirty="0"/>
              <a:t>M</a:t>
            </a:r>
            <a:r>
              <a:rPr lang="en-US" dirty="0" smtClean="0"/>
              <a:t>anagers </a:t>
            </a:r>
            <a:r>
              <a:rPr lang="en-US" dirty="0"/>
              <a:t>N</a:t>
            </a:r>
            <a:r>
              <a:rPr lang="en-US" dirty="0" smtClean="0"/>
              <a:t>eed to Know for Cultural </a:t>
            </a:r>
            <a:r>
              <a:rPr lang="en-US" dirty="0"/>
              <a:t>R</a:t>
            </a:r>
            <a:r>
              <a:rPr lang="en-US" dirty="0" smtClean="0"/>
              <a:t>esponsiveness</a:t>
            </a:r>
          </a:p>
          <a:p>
            <a:endParaRPr lang="en-US" dirty="0" smtClean="0"/>
          </a:p>
          <a:p>
            <a:r>
              <a:rPr lang="en-US" dirty="0" smtClean="0"/>
              <a:t>Dr. Janice Gasker, LCSW</a:t>
            </a:r>
          </a:p>
          <a:p>
            <a:r>
              <a:rPr lang="en-US" dirty="0" smtClean="0"/>
              <a:t>Kutztown University</a:t>
            </a:r>
          </a:p>
          <a:p>
            <a:r>
              <a:rPr lang="en-US" dirty="0" smtClean="0"/>
              <a:t>Dr. Tina Jordan</a:t>
            </a:r>
          </a:p>
          <a:p>
            <a:r>
              <a:rPr lang="en-US" dirty="0" smtClean="0"/>
              <a:t>Bowie State University</a:t>
            </a:r>
            <a:endParaRPr lang="en-US" dirty="0"/>
          </a:p>
        </p:txBody>
      </p:sp>
    </p:spTree>
    <p:extLst>
      <p:ext uri="{BB962C8B-B14F-4D97-AF65-F5344CB8AC3E}">
        <p14:creationId xmlns:p14="http://schemas.microsoft.com/office/powerpoint/2010/main" val="10966165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17565148"/>
              </p:ext>
            </p:extLst>
          </p:nvPr>
        </p:nvGraphicFramePr>
        <p:xfrm>
          <a:off x="457200" y="1600200"/>
          <a:ext cx="8229600" cy="412496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dirty="0" smtClean="0"/>
                        <a:t>Theme</a:t>
                      </a:r>
                      <a:endParaRPr lang="en-US" dirty="0"/>
                    </a:p>
                  </a:txBody>
                  <a:tcPr/>
                </a:tc>
                <a:tc>
                  <a:txBody>
                    <a:bodyPr/>
                    <a:lstStyle/>
                    <a:p>
                      <a:r>
                        <a:rPr lang="en-US" dirty="0" err="1" smtClean="0"/>
                        <a:t>Microaggression</a:t>
                      </a:r>
                      <a:endParaRPr lang="en-US" dirty="0"/>
                    </a:p>
                  </a:txBody>
                  <a:tcPr/>
                </a:tc>
                <a:tc>
                  <a:txBody>
                    <a:bodyPr/>
                    <a:lstStyle/>
                    <a:p>
                      <a:r>
                        <a:rPr lang="en-US" dirty="0" smtClean="0"/>
                        <a:t>Message</a:t>
                      </a:r>
                      <a:endParaRPr lang="en-US" dirty="0"/>
                    </a:p>
                  </a:txBody>
                  <a:tcPr/>
                </a:tc>
              </a:tr>
              <a:tr h="370840">
                <a:tc>
                  <a:txBody>
                    <a:bodyPr/>
                    <a:lstStyle/>
                    <a:p>
                      <a:r>
                        <a:rPr lang="en-US" dirty="0" smtClean="0"/>
                        <a:t>Pathologizing cultural values/communication</a:t>
                      </a:r>
                      <a:r>
                        <a:rPr lang="en-US" baseline="0" dirty="0" smtClean="0"/>
                        <a:t> styles</a:t>
                      </a:r>
                      <a:endParaRPr lang="en-US" dirty="0"/>
                    </a:p>
                  </a:txBody>
                  <a:tcPr/>
                </a:tc>
                <a:tc>
                  <a:txBody>
                    <a:bodyPr/>
                    <a:lstStyle/>
                    <a:p>
                      <a:r>
                        <a:rPr lang="en-US" dirty="0" smtClean="0"/>
                        <a:t>Asking</a:t>
                      </a:r>
                      <a:r>
                        <a:rPr lang="en-US" baseline="0" dirty="0" smtClean="0"/>
                        <a:t> a Black person:  “Why do you have to be so loud/animated?  Just calm down.”</a:t>
                      </a:r>
                    </a:p>
                    <a:p>
                      <a:r>
                        <a:rPr lang="en-US" baseline="0" dirty="0" smtClean="0"/>
                        <a:t>To an AAPI or </a:t>
                      </a:r>
                      <a:r>
                        <a:rPr lang="en-US" baseline="0" dirty="0" err="1" smtClean="0"/>
                        <a:t>Latinx</a:t>
                      </a:r>
                      <a:r>
                        <a:rPr lang="en-US" baseline="0" dirty="0" smtClean="0"/>
                        <a:t> person:  “Why are you so quiet?  Be more verbal!”</a:t>
                      </a:r>
                    </a:p>
                    <a:p>
                      <a:r>
                        <a:rPr lang="en-US" baseline="0" dirty="0" smtClean="0"/>
                        <a:t>Dismissing an individual who brings up race/culture in work or school setting.</a:t>
                      </a:r>
                      <a:endParaRPr lang="en-US" dirty="0"/>
                    </a:p>
                  </a:txBody>
                  <a:tcPr/>
                </a:tc>
                <a:tc>
                  <a:txBody>
                    <a:bodyPr/>
                    <a:lstStyle/>
                    <a:p>
                      <a:r>
                        <a:rPr lang="en-US" dirty="0" smtClean="0"/>
                        <a:t>Assimilate to the dominant culture.</a:t>
                      </a:r>
                    </a:p>
                    <a:p>
                      <a:r>
                        <a:rPr lang="en-US" dirty="0" smtClean="0"/>
                        <a:t>Leave your cultural baggage outside.</a:t>
                      </a:r>
                      <a:endParaRPr lang="en-US" dirty="0"/>
                    </a:p>
                  </a:txBody>
                  <a:tcPr/>
                </a:tc>
              </a:tr>
              <a:tr h="370840">
                <a:tc>
                  <a:txBody>
                    <a:bodyPr/>
                    <a:lstStyle/>
                    <a:p>
                      <a:endParaRPr lang="en-US" dirty="0"/>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21309367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33169626"/>
              </p:ext>
            </p:extLst>
          </p:nvPr>
        </p:nvGraphicFramePr>
        <p:xfrm>
          <a:off x="457200" y="1600200"/>
          <a:ext cx="8229600" cy="375412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dirty="0" smtClean="0"/>
                        <a:t>Theme</a:t>
                      </a:r>
                      <a:endParaRPr lang="en-US" dirty="0"/>
                    </a:p>
                  </a:txBody>
                  <a:tcPr/>
                </a:tc>
                <a:tc>
                  <a:txBody>
                    <a:bodyPr/>
                    <a:lstStyle/>
                    <a:p>
                      <a:r>
                        <a:rPr lang="en-US" dirty="0" err="1" smtClean="0"/>
                        <a:t>Microaggression</a:t>
                      </a:r>
                      <a:endParaRPr lang="en-US" dirty="0"/>
                    </a:p>
                  </a:txBody>
                  <a:tcPr/>
                </a:tc>
                <a:tc>
                  <a:txBody>
                    <a:bodyPr/>
                    <a:lstStyle/>
                    <a:p>
                      <a:r>
                        <a:rPr lang="en-US" dirty="0" smtClean="0"/>
                        <a:t>Message</a:t>
                      </a:r>
                      <a:endParaRPr lang="en-US" dirty="0"/>
                    </a:p>
                  </a:txBody>
                  <a:tcPr/>
                </a:tc>
              </a:tr>
              <a:tr h="370840">
                <a:tc>
                  <a:txBody>
                    <a:bodyPr/>
                    <a:lstStyle/>
                    <a:p>
                      <a:r>
                        <a:rPr lang="en-US" dirty="0" smtClean="0"/>
                        <a:t>Second class citizen:</a:t>
                      </a:r>
                      <a:r>
                        <a:rPr lang="en-US" baseline="0" dirty="0" smtClean="0"/>
                        <a:t>  Occurs when a White person is given preferential treatment as a consumer over a person of color</a:t>
                      </a:r>
                      <a:endParaRPr lang="en-US" dirty="0"/>
                    </a:p>
                  </a:txBody>
                  <a:tcPr/>
                </a:tc>
                <a:tc>
                  <a:txBody>
                    <a:bodyPr/>
                    <a:lstStyle/>
                    <a:p>
                      <a:r>
                        <a:rPr lang="en-US" dirty="0" smtClean="0"/>
                        <a:t>Person of color mistaken for a service worker</a:t>
                      </a:r>
                    </a:p>
                    <a:p>
                      <a:r>
                        <a:rPr lang="en-US" dirty="0" smtClean="0"/>
                        <a:t>Having a taxi pass a person</a:t>
                      </a:r>
                      <a:r>
                        <a:rPr lang="en-US" baseline="0" dirty="0" smtClean="0"/>
                        <a:t> of color and pick up a White person</a:t>
                      </a:r>
                    </a:p>
                    <a:p>
                      <a:r>
                        <a:rPr lang="en-US" baseline="0" dirty="0" smtClean="0"/>
                        <a:t>Being ignored at a store counter as attention is given to the White customer behind you.</a:t>
                      </a:r>
                    </a:p>
                    <a:p>
                      <a:endParaRPr lang="en-US" dirty="0"/>
                    </a:p>
                  </a:txBody>
                  <a:tcPr/>
                </a:tc>
                <a:tc>
                  <a:txBody>
                    <a:bodyPr/>
                    <a:lstStyle/>
                    <a:p>
                      <a:r>
                        <a:rPr lang="en-US" dirty="0" smtClean="0"/>
                        <a:t>People of color are servants to Whites.</a:t>
                      </a:r>
                      <a:r>
                        <a:rPr lang="en-US" baseline="0" dirty="0" smtClean="0"/>
                        <a:t>  They couldn’t possibly occupy high-status positions.</a:t>
                      </a:r>
                    </a:p>
                    <a:p>
                      <a:r>
                        <a:rPr lang="en-US" baseline="0" dirty="0" smtClean="0"/>
                        <a:t>You are likely to cause trouble or require travel to a dangerous neighborhood.</a:t>
                      </a:r>
                    </a:p>
                    <a:p>
                      <a:r>
                        <a:rPr lang="en-US" baseline="0" dirty="0" smtClean="0"/>
                        <a:t>Whites are more valued customers.  </a:t>
                      </a:r>
                    </a:p>
                    <a:p>
                      <a:r>
                        <a:rPr lang="en-US" baseline="0" dirty="0" smtClean="0"/>
                        <a:t>You don’t belong.  You are lesser.</a:t>
                      </a:r>
                      <a:endParaRPr lang="en-US" dirty="0"/>
                    </a:p>
                  </a:txBody>
                  <a:tcPr/>
                </a:tc>
              </a:tr>
            </a:tbl>
          </a:graphicData>
        </a:graphic>
      </p:graphicFrame>
    </p:spTree>
    <p:extLst>
      <p:ext uri="{BB962C8B-B14F-4D97-AF65-F5344CB8AC3E}">
        <p14:creationId xmlns:p14="http://schemas.microsoft.com/office/powerpoint/2010/main" val="39926453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20960942"/>
              </p:ext>
            </p:extLst>
          </p:nvPr>
        </p:nvGraphicFramePr>
        <p:xfrm>
          <a:off x="457200" y="1600200"/>
          <a:ext cx="8229600" cy="485140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dirty="0" smtClean="0"/>
                        <a:t>Theme</a:t>
                      </a:r>
                      <a:endParaRPr lang="en-US" dirty="0"/>
                    </a:p>
                  </a:txBody>
                  <a:tcPr/>
                </a:tc>
                <a:tc>
                  <a:txBody>
                    <a:bodyPr/>
                    <a:lstStyle/>
                    <a:p>
                      <a:r>
                        <a:rPr lang="en-US" dirty="0" err="1" smtClean="0"/>
                        <a:t>Microaggression</a:t>
                      </a:r>
                      <a:endParaRPr lang="en-US" dirty="0"/>
                    </a:p>
                  </a:txBody>
                  <a:tcPr/>
                </a:tc>
                <a:tc>
                  <a:txBody>
                    <a:bodyPr/>
                    <a:lstStyle/>
                    <a:p>
                      <a:r>
                        <a:rPr lang="en-US" dirty="0" smtClean="0"/>
                        <a:t>Message</a:t>
                      </a:r>
                      <a:endParaRPr lang="en-US" dirty="0"/>
                    </a:p>
                  </a:txBody>
                  <a:tcPr/>
                </a:tc>
              </a:tr>
              <a:tr h="370840">
                <a:tc>
                  <a:txBody>
                    <a:bodyPr/>
                    <a:lstStyle/>
                    <a:p>
                      <a:r>
                        <a:rPr lang="en-US" dirty="0" smtClean="0"/>
                        <a:t>Environmental</a:t>
                      </a:r>
                      <a:r>
                        <a:rPr lang="en-US" baseline="0" dirty="0" smtClean="0"/>
                        <a:t> </a:t>
                      </a:r>
                      <a:r>
                        <a:rPr lang="en-US" baseline="0" dirty="0" err="1" smtClean="0"/>
                        <a:t>microaggressions</a:t>
                      </a:r>
                      <a:r>
                        <a:rPr lang="en-US" baseline="0" dirty="0" smtClean="0"/>
                        <a:t>:  Macro-level </a:t>
                      </a:r>
                      <a:r>
                        <a:rPr lang="en-US" baseline="0" dirty="0" err="1" smtClean="0"/>
                        <a:t>microaggressions</a:t>
                      </a:r>
                      <a:r>
                        <a:rPr lang="en-US" baseline="0" dirty="0" smtClean="0"/>
                        <a:t>—more apparent on systemic and environmental levels</a:t>
                      </a:r>
                      <a:endParaRPr lang="en-US" dirty="0"/>
                    </a:p>
                  </a:txBody>
                  <a:tcPr/>
                </a:tc>
                <a:tc>
                  <a:txBody>
                    <a:bodyPr/>
                    <a:lstStyle/>
                    <a:p>
                      <a:r>
                        <a:rPr lang="en-US" dirty="0" smtClean="0"/>
                        <a:t>A college</a:t>
                      </a:r>
                      <a:r>
                        <a:rPr lang="en-US" baseline="0" dirty="0" smtClean="0"/>
                        <a:t> or university with all buildings names after heterosexual upper class White males</a:t>
                      </a:r>
                    </a:p>
                    <a:p>
                      <a:r>
                        <a:rPr lang="en-US" baseline="0" dirty="0" smtClean="0"/>
                        <a:t>Television shows and other media that feature predominantly White people</a:t>
                      </a:r>
                    </a:p>
                    <a:p>
                      <a:r>
                        <a:rPr lang="en-US" baseline="0" dirty="0" smtClean="0"/>
                        <a:t>Confederate flags, monuments</a:t>
                      </a:r>
                    </a:p>
                    <a:p>
                      <a:r>
                        <a:rPr lang="en-US" baseline="0" dirty="0" smtClean="0"/>
                        <a:t>Overcrowding of public schools in communities of color</a:t>
                      </a:r>
                    </a:p>
                    <a:p>
                      <a:r>
                        <a:rPr lang="en-US" baseline="0" dirty="0" smtClean="0"/>
                        <a:t>Overabundance of liquor stores in communities of color</a:t>
                      </a:r>
                      <a:endParaRPr lang="en-US" dirty="0"/>
                    </a:p>
                  </a:txBody>
                  <a:tcPr/>
                </a:tc>
                <a:tc>
                  <a:txBody>
                    <a:bodyPr/>
                    <a:lstStyle/>
                    <a:p>
                      <a:r>
                        <a:rPr lang="en-US" dirty="0" smtClean="0"/>
                        <a:t>You don’t belong.</a:t>
                      </a:r>
                    </a:p>
                    <a:p>
                      <a:r>
                        <a:rPr lang="en-US" dirty="0" smtClean="0"/>
                        <a:t>You won’t succeed</a:t>
                      </a:r>
                      <a:r>
                        <a:rPr lang="en-US" baseline="0" dirty="0" smtClean="0"/>
                        <a:t> here.</a:t>
                      </a:r>
                    </a:p>
                    <a:p>
                      <a:r>
                        <a:rPr lang="en-US" baseline="0" dirty="0" smtClean="0"/>
                        <a:t>You are an outsider/you don’t exist.  </a:t>
                      </a:r>
                    </a:p>
                    <a:p>
                      <a:r>
                        <a:rPr lang="en-US" baseline="0" dirty="0" smtClean="0"/>
                        <a:t>There is only so far you can go.</a:t>
                      </a:r>
                      <a:endParaRPr lang="en-US" dirty="0"/>
                    </a:p>
                  </a:txBody>
                  <a:tcPr/>
                </a:tc>
              </a:tr>
            </a:tbl>
          </a:graphicData>
        </a:graphic>
      </p:graphicFrame>
    </p:spTree>
    <p:extLst>
      <p:ext uri="{BB962C8B-B14F-4D97-AF65-F5344CB8AC3E}">
        <p14:creationId xmlns:p14="http://schemas.microsoft.com/office/powerpoint/2010/main" val="8531489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to offend without really trying…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“Indian giver.”</a:t>
            </a:r>
          </a:p>
          <a:p>
            <a:r>
              <a:rPr lang="en-US" dirty="0" smtClean="0"/>
              <a:t>“That’s so gay.”</a:t>
            </a:r>
          </a:p>
          <a:p>
            <a:r>
              <a:rPr lang="en-US" dirty="0" smtClean="0"/>
              <a:t>“She welshed on the bet.”</a:t>
            </a:r>
          </a:p>
          <a:p>
            <a:r>
              <a:rPr lang="en-US" dirty="0" smtClean="0"/>
              <a:t>“I </a:t>
            </a:r>
            <a:r>
              <a:rPr lang="en-US" dirty="0" err="1" smtClean="0"/>
              <a:t>jewed</a:t>
            </a:r>
            <a:r>
              <a:rPr lang="en-US" dirty="0" smtClean="0"/>
              <a:t> him down.”</a:t>
            </a:r>
          </a:p>
          <a:p>
            <a:r>
              <a:rPr lang="en-US" dirty="0" smtClean="0"/>
              <a:t>“That’s very White of you.”</a:t>
            </a:r>
          </a:p>
          <a:p>
            <a:r>
              <a:rPr lang="en-US" dirty="0" smtClean="0"/>
              <a:t>“You people…”</a:t>
            </a:r>
          </a:p>
          <a:p>
            <a:r>
              <a:rPr lang="en-US" dirty="0" smtClean="0"/>
              <a:t>“We got gypped.”</a:t>
            </a:r>
          </a:p>
          <a:p>
            <a:r>
              <a:rPr lang="en-US" dirty="0" smtClean="0"/>
              <a:t>Imitating accents or dialects.</a:t>
            </a:r>
          </a:p>
          <a:p>
            <a:r>
              <a:rPr lang="en-US" dirty="0" smtClean="0"/>
              <a:t>Others?</a:t>
            </a:r>
            <a:br>
              <a:rPr lang="en-US" dirty="0" smtClean="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38025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Moment of </a:t>
            </a:r>
            <a:r>
              <a:rPr lang="en-US" dirty="0" err="1" smtClean="0"/>
              <a:t>Microaggression</a:t>
            </a:r>
            <a:r>
              <a:rPr lang="en-US" dirty="0" smtClean="0"/>
              <a:t/>
            </a:r>
            <a:br>
              <a:rPr lang="en-US" dirty="0" smtClean="0"/>
            </a:br>
            <a:r>
              <a:rPr lang="en-US" sz="1600" dirty="0" smtClean="0"/>
              <a:t>Dover, 2016</a:t>
            </a:r>
            <a:endParaRPr lang="en-US" dirty="0"/>
          </a:p>
        </p:txBody>
      </p:sp>
      <p:sp>
        <p:nvSpPr>
          <p:cNvPr id="3" name="Content Placeholder 2"/>
          <p:cNvSpPr>
            <a:spLocks noGrp="1"/>
          </p:cNvSpPr>
          <p:nvPr>
            <p:ph idx="1"/>
          </p:nvPr>
        </p:nvSpPr>
        <p:spPr/>
        <p:txBody>
          <a:bodyPr>
            <a:normAutofit lnSpcReduction="10000"/>
          </a:bodyPr>
          <a:lstStyle/>
          <a:p>
            <a:r>
              <a:rPr lang="en-US" dirty="0" smtClean="0"/>
              <a:t>“abandoned, abused, affronted, alienated, along, always wrong, as if I didn’t exist, as if I didn’t matter, attacked, beat up, beaten down, belittled, betrayed, blamed, empty, excluded, expected to be different, expected to be difficult, expected to fail, frightened, ignored, immobilized, invalidated, invisible, objectified, out of place, uncared for, unappreciated, underrated, unimportant, unintelligent, unrecognized, victimized, violated, vulnerable…”</a:t>
            </a:r>
            <a:endParaRPr lang="en-US" dirty="0"/>
          </a:p>
        </p:txBody>
      </p:sp>
    </p:spTree>
    <p:extLst>
      <p:ext uri="{BB962C8B-B14F-4D97-AF65-F5344CB8AC3E}">
        <p14:creationId xmlns:p14="http://schemas.microsoft.com/office/powerpoint/2010/main" val="25984572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Participant Experiences</a:t>
            </a:r>
            <a:endParaRPr lang="en-US" dirty="0"/>
          </a:p>
        </p:txBody>
      </p:sp>
      <p:sp>
        <p:nvSpPr>
          <p:cNvPr id="3" name="Content Placeholder 2"/>
          <p:cNvSpPr>
            <a:spLocks noGrp="1"/>
          </p:cNvSpPr>
          <p:nvPr>
            <p:ph idx="1"/>
          </p:nvPr>
        </p:nvSpPr>
        <p:spPr/>
        <p:txBody>
          <a:bodyPr/>
          <a:lstStyle/>
          <a:p>
            <a:r>
              <a:rPr lang="en-US" dirty="0" smtClean="0"/>
              <a:t>Lived </a:t>
            </a:r>
            <a:r>
              <a:rPr lang="en-US" dirty="0" err="1" smtClean="0"/>
              <a:t>microaggressions</a:t>
            </a:r>
            <a:r>
              <a:rPr lang="en-US" dirty="0" smtClean="0"/>
              <a:t> [or </a:t>
            </a:r>
            <a:r>
              <a:rPr lang="en-US" dirty="0" err="1" smtClean="0"/>
              <a:t>microassaults</a:t>
            </a:r>
            <a:r>
              <a:rPr lang="en-US" dirty="0" smtClean="0"/>
              <a:t> (i.e. deliberate, conscious)]</a:t>
            </a:r>
          </a:p>
          <a:p>
            <a:r>
              <a:rPr lang="en-US" dirty="0" smtClean="0"/>
              <a:t>Experiences of people served by your agency</a:t>
            </a:r>
          </a:p>
          <a:p>
            <a:endParaRPr lang="en-US" dirty="0"/>
          </a:p>
        </p:txBody>
      </p:sp>
    </p:spTree>
    <p:extLst>
      <p:ext uri="{BB962C8B-B14F-4D97-AF65-F5344CB8AC3E}">
        <p14:creationId xmlns:p14="http://schemas.microsoft.com/office/powerpoint/2010/main" val="34468616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Health and Mental Health Impacts</a:t>
            </a:r>
            <a:endParaRPr lang="en-US" dirty="0"/>
          </a:p>
        </p:txBody>
      </p:sp>
      <p:sp>
        <p:nvSpPr>
          <p:cNvPr id="3" name="Content Placeholder 2"/>
          <p:cNvSpPr>
            <a:spLocks noGrp="1"/>
          </p:cNvSpPr>
          <p:nvPr>
            <p:ph idx="1"/>
          </p:nvPr>
        </p:nvSpPr>
        <p:spPr/>
        <p:txBody>
          <a:bodyPr/>
          <a:lstStyle/>
          <a:p>
            <a:r>
              <a:rPr lang="en-US" dirty="0" smtClean="0"/>
              <a:t>Poor health outcomes</a:t>
            </a:r>
          </a:p>
          <a:p>
            <a:r>
              <a:rPr lang="en-US" dirty="0" smtClean="0"/>
              <a:t>Eroded trust in medical providers</a:t>
            </a:r>
          </a:p>
          <a:p>
            <a:r>
              <a:rPr lang="en-US" dirty="0" smtClean="0"/>
              <a:t>Suicidality </a:t>
            </a:r>
            <a:endParaRPr lang="en-US" dirty="0"/>
          </a:p>
        </p:txBody>
      </p:sp>
    </p:spTree>
    <p:extLst>
      <p:ext uri="{BB962C8B-B14F-4D97-AF65-F5344CB8AC3E}">
        <p14:creationId xmlns:p14="http://schemas.microsoft.com/office/powerpoint/2010/main" val="8309248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to Ask before Responding</a:t>
            </a:r>
            <a:br>
              <a:rPr lang="en-US" dirty="0" smtClean="0"/>
            </a:br>
            <a:r>
              <a:rPr lang="en-US" sz="1600" dirty="0" smtClean="0"/>
              <a:t>(</a:t>
            </a:r>
            <a:r>
              <a:rPr lang="en-US" sz="1600" dirty="0" err="1" smtClean="0"/>
              <a:t>Nadal</a:t>
            </a:r>
            <a:r>
              <a:rPr lang="en-US" sz="1600" dirty="0" smtClean="0"/>
              <a:t>, cited in Yoon)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If I respond, could my physical safety be in danger?</a:t>
            </a:r>
          </a:p>
          <a:p>
            <a:r>
              <a:rPr lang="en-US" dirty="0" smtClean="0"/>
              <a:t>If I respond, will the person become defensive and will this lead to an argument?</a:t>
            </a:r>
          </a:p>
          <a:p>
            <a:r>
              <a:rPr lang="en-US" dirty="0" smtClean="0"/>
              <a:t>If I respond, how will this affect my relationship with this person?</a:t>
            </a:r>
          </a:p>
          <a:p>
            <a:r>
              <a:rPr lang="en-US" dirty="0" smtClean="0"/>
              <a:t>If I don’t respond, will I regret not saying something?</a:t>
            </a:r>
          </a:p>
          <a:p>
            <a:r>
              <a:rPr lang="en-US" dirty="0" smtClean="0"/>
              <a:t>If I don’t respond, does that convey that I accept the behavior or statement?</a:t>
            </a:r>
          </a:p>
          <a:p>
            <a:endParaRPr lang="en-US" dirty="0" smtClean="0"/>
          </a:p>
          <a:p>
            <a:r>
              <a:rPr lang="en-US" dirty="0" smtClean="0"/>
              <a:t>Also:  Do I have a responsibility to respond on behalf of persons served?</a:t>
            </a:r>
            <a:endParaRPr lang="en-US" dirty="0"/>
          </a:p>
        </p:txBody>
      </p:sp>
    </p:spTree>
    <p:extLst>
      <p:ext uri="{BB962C8B-B14F-4D97-AF65-F5344CB8AC3E}">
        <p14:creationId xmlns:p14="http://schemas.microsoft.com/office/powerpoint/2010/main" val="2104351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Conducting </a:t>
            </a:r>
            <a:r>
              <a:rPr lang="en-US" dirty="0" err="1" smtClean="0"/>
              <a:t>Microinterventions</a:t>
            </a:r>
            <a:endParaRPr lang="en-US" dirty="0"/>
          </a:p>
        </p:txBody>
      </p:sp>
      <p:sp>
        <p:nvSpPr>
          <p:cNvPr id="3" name="Content Placeholder 2"/>
          <p:cNvSpPr>
            <a:spLocks noGrp="1"/>
          </p:cNvSpPr>
          <p:nvPr>
            <p:ph idx="1"/>
          </p:nvPr>
        </p:nvSpPr>
        <p:spPr/>
        <p:txBody>
          <a:bodyPr/>
          <a:lstStyle/>
          <a:p>
            <a:r>
              <a:rPr lang="en-US" dirty="0" smtClean="0"/>
              <a:t>1.  Ask for clarification</a:t>
            </a:r>
          </a:p>
          <a:p>
            <a:r>
              <a:rPr lang="en-US" dirty="0" smtClean="0"/>
              <a:t>2.  Separate intent from impact</a:t>
            </a:r>
          </a:p>
          <a:p>
            <a:r>
              <a:rPr lang="en-US" dirty="0" smtClean="0"/>
              <a:t>3.  Share own process</a:t>
            </a:r>
          </a:p>
          <a:p>
            <a:r>
              <a:rPr lang="en-US" dirty="0" smtClean="0"/>
              <a:t>4.  “Calling in,” not calling out</a:t>
            </a:r>
            <a:endParaRPr lang="en-US" dirty="0"/>
          </a:p>
        </p:txBody>
      </p:sp>
    </p:spTree>
    <p:extLst>
      <p:ext uri="{BB962C8B-B14F-4D97-AF65-F5344CB8AC3E}">
        <p14:creationId xmlns:p14="http://schemas.microsoft.com/office/powerpoint/2010/main" val="1883439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Dover, M. A.  (2016).  The moment of </a:t>
            </a:r>
            <a:r>
              <a:rPr lang="en-US" dirty="0" err="1" smtClean="0"/>
              <a:t>microaggression</a:t>
            </a:r>
            <a:r>
              <a:rPr lang="en-US" dirty="0" smtClean="0"/>
              <a:t>:  The experience of acts of oppression, dehumanization, and exploitation.  </a:t>
            </a:r>
            <a:r>
              <a:rPr lang="en-US" i="1" dirty="0" smtClean="0"/>
              <a:t>Journal of Human Behavior in the Social Environment, </a:t>
            </a:r>
            <a:r>
              <a:rPr lang="en-US" dirty="0" smtClean="0"/>
              <a:t>26(7-8), 575-586.  </a:t>
            </a:r>
            <a:r>
              <a:rPr lang="en-US" dirty="0" smtClean="0">
                <a:hlinkClick r:id="rId2"/>
              </a:rPr>
              <a:t>https://doi.org/10.1080/10911359.2016.1237920</a:t>
            </a:r>
            <a:endParaRPr lang="en-US" dirty="0" smtClean="0"/>
          </a:p>
          <a:p>
            <a:r>
              <a:rPr lang="en-US" dirty="0" smtClean="0"/>
              <a:t>Fisher, A. K., et al. (2017).  Teaching social workers about </a:t>
            </a:r>
            <a:r>
              <a:rPr lang="en-US" dirty="0" err="1" smtClean="0"/>
              <a:t>microaggressions</a:t>
            </a:r>
            <a:r>
              <a:rPr lang="en-US" dirty="0" smtClean="0"/>
              <a:t> to enhance understanding of subtle racism.  </a:t>
            </a:r>
            <a:r>
              <a:rPr lang="en-US" i="1" dirty="0" smtClean="0"/>
              <a:t>Journal of Human Behavior in the Social Environment, 27</a:t>
            </a:r>
            <a:r>
              <a:rPr lang="en-US" dirty="0" smtClean="0"/>
              <a:t>(4), 346-355.  </a:t>
            </a:r>
            <a:r>
              <a:rPr lang="en-US" dirty="0" smtClean="0">
                <a:hlinkClick r:id="rId3"/>
              </a:rPr>
              <a:t>https://doi.org/10.1080/10911359.2017.1289877</a:t>
            </a:r>
            <a:endParaRPr lang="en-US" dirty="0" smtClean="0"/>
          </a:p>
          <a:p>
            <a:r>
              <a:rPr lang="en-US" dirty="0" smtClean="0"/>
              <a:t>Gasker, J.  (2019).  </a:t>
            </a:r>
            <a:r>
              <a:rPr lang="en-US" i="1" dirty="0" smtClean="0"/>
              <a:t>Generalist Social Work Practice.</a:t>
            </a:r>
            <a:r>
              <a:rPr lang="en-US" dirty="0" smtClean="0"/>
              <a:t>  Sage.</a:t>
            </a:r>
          </a:p>
          <a:p>
            <a:r>
              <a:rPr lang="en-US" dirty="0" smtClean="0"/>
              <a:t>Wing, et al.  (2007).  Racial </a:t>
            </a:r>
            <a:r>
              <a:rPr lang="en-US" dirty="0" err="1" smtClean="0"/>
              <a:t>microaggressions</a:t>
            </a:r>
            <a:r>
              <a:rPr lang="en-US" dirty="0" smtClean="0"/>
              <a:t> in everyday life:  Implications for clinical practice.  </a:t>
            </a:r>
            <a:r>
              <a:rPr lang="en-US" i="1" dirty="0" smtClean="0"/>
              <a:t>American Psychologist, 62</a:t>
            </a:r>
            <a:r>
              <a:rPr lang="en-US" dirty="0" smtClean="0"/>
              <a:t>(4), 271-286.</a:t>
            </a:r>
          </a:p>
          <a:p>
            <a:r>
              <a:rPr lang="en-US" dirty="0" smtClean="0"/>
              <a:t>Yoon, H.  (2020, March 3).  How to respond to </a:t>
            </a:r>
            <a:r>
              <a:rPr lang="en-US" dirty="0" err="1" smtClean="0"/>
              <a:t>microaggressions</a:t>
            </a:r>
            <a:r>
              <a:rPr lang="en-US" dirty="0" smtClean="0"/>
              <a:t>.  </a:t>
            </a:r>
            <a:r>
              <a:rPr lang="en-US" i="1" dirty="0" smtClean="0"/>
              <a:t>New York Times.  </a:t>
            </a:r>
            <a:r>
              <a:rPr lang="en-US" dirty="0" smtClean="0">
                <a:hlinkClick r:id="rId4"/>
              </a:rPr>
              <a:t>https://www.nytimes.com/2020/03/03/smarter-living/how-to-respond-to-microaggressions.html</a:t>
            </a:r>
            <a:endParaRPr lang="en-US" dirty="0" smtClean="0"/>
          </a:p>
          <a:p>
            <a:endParaRPr lang="en-US" dirty="0"/>
          </a:p>
        </p:txBody>
      </p:sp>
    </p:spTree>
    <p:extLst>
      <p:ext uri="{BB962C8B-B14F-4D97-AF65-F5344CB8AC3E}">
        <p14:creationId xmlns:p14="http://schemas.microsoft.com/office/powerpoint/2010/main" val="36535663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Before we begin…</a:t>
            </a:r>
            <a:endParaRPr lang="en-US" dirty="0"/>
          </a:p>
        </p:txBody>
      </p:sp>
      <p:sp>
        <p:nvSpPr>
          <p:cNvPr id="5" name="Picture Placeholder 4"/>
          <p:cNvSpPr>
            <a:spLocks noGrp="1"/>
          </p:cNvSpPr>
          <p:nvPr>
            <p:ph type="pic" idx="1"/>
          </p:nvPr>
        </p:nvSpPr>
        <p:spPr/>
      </p:sp>
      <p:sp>
        <p:nvSpPr>
          <p:cNvPr id="6" name="Text Placeholder 5"/>
          <p:cNvSpPr>
            <a:spLocks noGrp="1"/>
          </p:cNvSpPr>
          <p:nvPr>
            <p:ph type="body" sz="half" idx="2"/>
          </p:nvPr>
        </p:nvSpPr>
        <p:spPr/>
        <p:txBody>
          <a:bodyPr/>
          <a:lstStyle/>
          <a:p>
            <a:r>
              <a:rPr lang="en-US" dirty="0" smtClean="0"/>
              <a:t>Trigger warning</a:t>
            </a:r>
            <a:endParaRPr lang="en-US" dirty="0"/>
          </a:p>
        </p:txBody>
      </p:sp>
      <p:pic>
        <p:nvPicPr>
          <p:cNvPr id="1026" name="Picture 2" descr="C:\Users\gasker\AppData\Local\Microsoft\Windows\INetCache\IE\UBM67AV6\girl-afro-american-black-sad-royalty-free-thumbnail[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828800"/>
            <a:ext cx="6084137" cy="4050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07896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Who are marginalized people?</a:t>
            </a:r>
            <a:endParaRPr lang="en-US" dirty="0"/>
          </a:p>
        </p:txBody>
      </p:sp>
      <p:sp>
        <p:nvSpPr>
          <p:cNvPr id="6" name="Content Placeholder 5"/>
          <p:cNvSpPr>
            <a:spLocks noGrp="1"/>
          </p:cNvSpPr>
          <p:nvPr>
            <p:ph idx="1"/>
          </p:nvPr>
        </p:nvSpPr>
        <p:spPr/>
        <p:txBody>
          <a:bodyPr/>
          <a:lstStyle/>
          <a:p>
            <a:r>
              <a:rPr lang="en-US" dirty="0" smtClean="0"/>
              <a:t>“On the margins”</a:t>
            </a:r>
          </a:p>
          <a:p>
            <a:pPr lvl="1"/>
            <a:r>
              <a:rPr lang="en-US" dirty="0" smtClean="0"/>
              <a:t>Race (What is it?)</a:t>
            </a:r>
          </a:p>
          <a:p>
            <a:pPr lvl="1"/>
            <a:r>
              <a:rPr lang="en-US" dirty="0" smtClean="0"/>
              <a:t>Ethnicity (What is it?)</a:t>
            </a:r>
          </a:p>
          <a:p>
            <a:pPr lvl="1"/>
            <a:r>
              <a:rPr lang="en-US" dirty="0" smtClean="0"/>
              <a:t>Ability</a:t>
            </a:r>
          </a:p>
          <a:p>
            <a:pPr lvl="1"/>
            <a:r>
              <a:rPr lang="en-US" dirty="0" smtClean="0"/>
              <a:t>Religion</a:t>
            </a:r>
          </a:p>
          <a:p>
            <a:pPr lvl="1"/>
            <a:r>
              <a:rPr lang="en-US" dirty="0" smtClean="0"/>
              <a:t>Gender Expression</a:t>
            </a:r>
          </a:p>
          <a:p>
            <a:pPr lvl="1"/>
            <a:r>
              <a:rPr lang="en-US" dirty="0" smtClean="0"/>
              <a:t>Sexuality</a:t>
            </a:r>
          </a:p>
          <a:p>
            <a:pPr lvl="1"/>
            <a:r>
              <a:rPr lang="en-US" dirty="0" smtClean="0"/>
              <a:t>Case Managers???</a:t>
            </a:r>
            <a:endParaRPr lang="en-US" dirty="0"/>
          </a:p>
        </p:txBody>
      </p:sp>
    </p:spTree>
    <p:extLst>
      <p:ext uri="{BB962C8B-B14F-4D97-AF65-F5344CB8AC3E}">
        <p14:creationId xmlns:p14="http://schemas.microsoft.com/office/powerpoint/2010/main" val="413201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additive="base">
                                        <p:cTn id="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 calcmode="lin" valueType="num">
                                      <p:cBhvr additive="base">
                                        <p:cTn id="2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anim calcmode="lin" valueType="num">
                                      <p:cBhvr additive="base">
                                        <p:cTn id="31"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 calcmode="lin" valueType="num">
                                      <p:cBhvr additive="base">
                                        <p:cTn id="37"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7" end="7"/>
                                            </p:txEl>
                                          </p:spTgt>
                                        </p:tgtEl>
                                        <p:attrNameLst>
                                          <p:attrName>style.visibility</p:attrName>
                                        </p:attrNameLst>
                                      </p:cBhvr>
                                      <p:to>
                                        <p:strVal val="visible"/>
                                      </p:to>
                                    </p:set>
                                    <p:anim calcmode="lin" valueType="num">
                                      <p:cBhvr additive="base">
                                        <p:cTn id="43"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a:t>
            </a:r>
            <a:r>
              <a:rPr lang="en-US" dirty="0" err="1" smtClean="0"/>
              <a:t>Microaggressions</a:t>
            </a:r>
            <a:endParaRPr lang="en-US" dirty="0"/>
          </a:p>
        </p:txBody>
      </p:sp>
      <p:sp>
        <p:nvSpPr>
          <p:cNvPr id="3" name="Content Placeholder 2"/>
          <p:cNvSpPr>
            <a:spLocks noGrp="1"/>
          </p:cNvSpPr>
          <p:nvPr>
            <p:ph idx="1"/>
          </p:nvPr>
        </p:nvSpPr>
        <p:spPr/>
        <p:txBody>
          <a:bodyPr/>
          <a:lstStyle/>
          <a:p>
            <a:r>
              <a:rPr lang="en-US" dirty="0" smtClean="0"/>
              <a:t>“Everyday </a:t>
            </a:r>
          </a:p>
          <a:p>
            <a:pPr lvl="1"/>
            <a:r>
              <a:rPr lang="en-US" dirty="0" smtClean="0"/>
              <a:t>Slights</a:t>
            </a:r>
          </a:p>
          <a:p>
            <a:pPr lvl="1"/>
            <a:r>
              <a:rPr lang="en-US" dirty="0" smtClean="0"/>
              <a:t>Indignities</a:t>
            </a:r>
          </a:p>
          <a:p>
            <a:pPr lvl="1"/>
            <a:r>
              <a:rPr lang="en-US" dirty="0" smtClean="0"/>
              <a:t>Put-downs</a:t>
            </a:r>
          </a:p>
          <a:p>
            <a:pPr lvl="1"/>
            <a:r>
              <a:rPr lang="en-US" dirty="0" smtClean="0"/>
              <a:t>Insults </a:t>
            </a:r>
          </a:p>
          <a:p>
            <a:pPr marL="585216" lvl="1" indent="0">
              <a:buNone/>
            </a:pPr>
            <a:r>
              <a:rPr lang="en-US" dirty="0" smtClean="0"/>
              <a:t>that members of marginalized groups experience in their day-to-day interactions with individuals who are often </a:t>
            </a:r>
          </a:p>
          <a:p>
            <a:pPr marL="585216" lvl="1" indent="0">
              <a:buNone/>
            </a:pPr>
            <a:r>
              <a:rPr lang="en-US" dirty="0"/>
              <a:t>	</a:t>
            </a:r>
            <a:r>
              <a:rPr lang="en-US" dirty="0" smtClean="0"/>
              <a:t>unaware</a:t>
            </a:r>
          </a:p>
          <a:p>
            <a:pPr marL="585216" lvl="1" indent="0">
              <a:buNone/>
            </a:pPr>
            <a:r>
              <a:rPr lang="en-US" dirty="0" smtClean="0"/>
              <a:t>that they are engaged in an offensive or demeaning way” (Sue &amp; </a:t>
            </a:r>
            <a:r>
              <a:rPr lang="en-US" dirty="0" err="1" smtClean="0"/>
              <a:t>Spanierman</a:t>
            </a:r>
            <a:r>
              <a:rPr lang="en-US" dirty="0" smtClean="0"/>
              <a:t>, 2007)</a:t>
            </a:r>
            <a:endParaRPr lang="en-US" dirty="0"/>
          </a:p>
        </p:txBody>
      </p:sp>
    </p:spTree>
    <p:extLst>
      <p:ext uri="{BB962C8B-B14F-4D97-AF65-F5344CB8AC3E}">
        <p14:creationId xmlns:p14="http://schemas.microsoft.com/office/powerpoint/2010/main" val="2487123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28600"/>
            <a:ext cx="8229600" cy="1325562"/>
          </a:xfrm>
        </p:spPr>
        <p:txBody>
          <a:bodyPr>
            <a:normAutofit fontScale="90000"/>
          </a:bodyPr>
          <a:lstStyle/>
          <a:p>
            <a:r>
              <a:rPr lang="en-US" dirty="0" smtClean="0"/>
              <a:t>Examples of Racial </a:t>
            </a:r>
            <a:r>
              <a:rPr lang="en-US" dirty="0" err="1" smtClean="0"/>
              <a:t>Microaggressions</a:t>
            </a:r>
            <a:r>
              <a:rPr lang="en-US" dirty="0" smtClean="0"/>
              <a:t> </a:t>
            </a:r>
            <a:br>
              <a:rPr lang="en-US" dirty="0" smtClean="0"/>
            </a:br>
            <a:r>
              <a:rPr lang="en-US" sz="1800" dirty="0" smtClean="0"/>
              <a:t>(from Wing, 2007)</a:t>
            </a:r>
            <a:endParaRPr lang="en-US" sz="1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61867126"/>
              </p:ext>
            </p:extLst>
          </p:nvPr>
        </p:nvGraphicFramePr>
        <p:xfrm>
          <a:off x="457200" y="1905000"/>
          <a:ext cx="8229600" cy="222504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dirty="0" smtClean="0"/>
                        <a:t>Theme</a:t>
                      </a:r>
                      <a:endParaRPr lang="en-US" dirty="0"/>
                    </a:p>
                  </a:txBody>
                  <a:tcPr/>
                </a:tc>
                <a:tc>
                  <a:txBody>
                    <a:bodyPr/>
                    <a:lstStyle/>
                    <a:p>
                      <a:r>
                        <a:rPr lang="en-US" dirty="0" err="1" smtClean="0"/>
                        <a:t>Microaggression</a:t>
                      </a:r>
                      <a:endParaRPr lang="en-US" dirty="0"/>
                    </a:p>
                  </a:txBody>
                  <a:tcPr/>
                </a:tc>
                <a:tc>
                  <a:txBody>
                    <a:bodyPr/>
                    <a:lstStyle/>
                    <a:p>
                      <a:r>
                        <a:rPr lang="en-US" dirty="0" smtClean="0"/>
                        <a:t>Message</a:t>
                      </a:r>
                      <a:endParaRPr lang="en-US" dirty="0"/>
                    </a:p>
                  </a:txBody>
                  <a:tcPr/>
                </a:tc>
              </a:tr>
              <a:tr h="391160">
                <a:tc>
                  <a:txBody>
                    <a:bodyPr/>
                    <a:lstStyle/>
                    <a:p>
                      <a:endParaRPr lang="en-US" dirty="0"/>
                    </a:p>
                  </a:txBody>
                  <a:tcPr/>
                </a:tc>
                <a:tc>
                  <a:txBody>
                    <a:bodyPr/>
                    <a:lstStyle/>
                    <a:p>
                      <a:endParaRPr lang="en-US"/>
                    </a:p>
                  </a:txBody>
                  <a:tcPr/>
                </a:tc>
                <a:tc>
                  <a:txBody>
                    <a:bodyPr/>
                    <a:lstStyle/>
                    <a:p>
                      <a:endParaRPr lang="en-US"/>
                    </a:p>
                  </a:txBody>
                  <a:tcPr/>
                </a:tc>
              </a:tr>
              <a:tr h="370840">
                <a:tc>
                  <a:txBody>
                    <a:bodyPr/>
                    <a:lstStyle/>
                    <a:p>
                      <a:r>
                        <a:rPr lang="en-US" dirty="0" smtClean="0"/>
                        <a:t>Alien in own</a:t>
                      </a:r>
                      <a:r>
                        <a:rPr lang="en-US" baseline="0" dirty="0" smtClean="0"/>
                        <a:t> land:</a:t>
                      </a:r>
                    </a:p>
                    <a:p>
                      <a:r>
                        <a:rPr lang="en-US" baseline="0" dirty="0" smtClean="0"/>
                        <a:t>When AAPI and </a:t>
                      </a:r>
                      <a:r>
                        <a:rPr lang="en-US" baseline="0" dirty="0" err="1" smtClean="0"/>
                        <a:t>Latinx</a:t>
                      </a:r>
                      <a:r>
                        <a:rPr lang="en-US" baseline="0" dirty="0" smtClean="0"/>
                        <a:t> Americans are assumed to be foreign born</a:t>
                      </a:r>
                      <a:endParaRPr lang="en-US" dirty="0"/>
                    </a:p>
                  </a:txBody>
                  <a:tcPr/>
                </a:tc>
                <a:tc>
                  <a:txBody>
                    <a:bodyPr/>
                    <a:lstStyle/>
                    <a:p>
                      <a:r>
                        <a:rPr lang="en-US" dirty="0" smtClean="0"/>
                        <a:t>“Where</a:t>
                      </a:r>
                      <a:r>
                        <a:rPr lang="en-US" baseline="0" dirty="0" smtClean="0"/>
                        <a:t> are you from?”</a:t>
                      </a:r>
                    </a:p>
                    <a:p>
                      <a:r>
                        <a:rPr lang="en-US" baseline="0" dirty="0" smtClean="0"/>
                        <a:t>“You speak good English.”</a:t>
                      </a:r>
                    </a:p>
                    <a:p>
                      <a:r>
                        <a:rPr lang="en-US" baseline="0" dirty="0" smtClean="0"/>
                        <a:t>“Can you teach me a Chinese word?”</a:t>
                      </a:r>
                      <a:endParaRPr lang="en-US" dirty="0"/>
                    </a:p>
                  </a:txBody>
                  <a:tcPr/>
                </a:tc>
                <a:tc>
                  <a:txBody>
                    <a:bodyPr/>
                    <a:lstStyle/>
                    <a:p>
                      <a:r>
                        <a:rPr lang="en-US" dirty="0" smtClean="0"/>
                        <a:t>You are not American.</a:t>
                      </a:r>
                      <a:endParaRPr lang="en-US" dirty="0"/>
                    </a:p>
                  </a:txBody>
                  <a:tcPr/>
                </a:tc>
              </a:tr>
            </a:tbl>
          </a:graphicData>
        </a:graphic>
      </p:graphicFrame>
    </p:spTree>
    <p:extLst>
      <p:ext uri="{BB962C8B-B14F-4D97-AF65-F5344CB8AC3E}">
        <p14:creationId xmlns:p14="http://schemas.microsoft.com/office/powerpoint/2010/main" val="3411250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74411651"/>
              </p:ext>
            </p:extLst>
          </p:nvPr>
        </p:nvGraphicFramePr>
        <p:xfrm>
          <a:off x="457200" y="1600200"/>
          <a:ext cx="8229600" cy="210820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dirty="0" smtClean="0"/>
                        <a:t>Theme</a:t>
                      </a:r>
                      <a:endParaRPr lang="en-US" dirty="0"/>
                    </a:p>
                  </a:txBody>
                  <a:tcPr/>
                </a:tc>
                <a:tc>
                  <a:txBody>
                    <a:bodyPr/>
                    <a:lstStyle/>
                    <a:p>
                      <a:r>
                        <a:rPr lang="en-US" dirty="0" err="1" smtClean="0"/>
                        <a:t>Microaggression</a:t>
                      </a:r>
                      <a:endParaRPr lang="en-US" dirty="0"/>
                    </a:p>
                  </a:txBody>
                  <a:tcPr/>
                </a:tc>
                <a:tc>
                  <a:txBody>
                    <a:bodyPr/>
                    <a:lstStyle/>
                    <a:p>
                      <a:r>
                        <a:rPr lang="en-US" dirty="0" smtClean="0"/>
                        <a:t>Message</a:t>
                      </a:r>
                      <a:endParaRPr lang="en-US" dirty="0"/>
                    </a:p>
                  </a:txBody>
                  <a:tcPr/>
                </a:tc>
              </a:tr>
              <a:tr h="370840">
                <a:tc>
                  <a:txBody>
                    <a:bodyPr/>
                    <a:lstStyle/>
                    <a:p>
                      <a:r>
                        <a:rPr lang="en-US" dirty="0" smtClean="0"/>
                        <a:t>Assumptions</a:t>
                      </a:r>
                      <a:r>
                        <a:rPr lang="en-US" baseline="0" dirty="0" smtClean="0"/>
                        <a:t> of intelligence based on race</a:t>
                      </a:r>
                      <a:endParaRPr lang="en-US" dirty="0" smtClean="0"/>
                    </a:p>
                  </a:txBody>
                  <a:tcPr/>
                </a:tc>
                <a:tc>
                  <a:txBody>
                    <a:bodyPr/>
                    <a:lstStyle/>
                    <a:p>
                      <a:r>
                        <a:rPr lang="en-US" dirty="0" smtClean="0"/>
                        <a:t>“You are a credit to your race.”</a:t>
                      </a:r>
                    </a:p>
                    <a:p>
                      <a:r>
                        <a:rPr lang="en-US" dirty="0" smtClean="0"/>
                        <a:t>Asking an Asian</a:t>
                      </a:r>
                      <a:r>
                        <a:rPr lang="en-US" baseline="0" dirty="0" smtClean="0"/>
                        <a:t> person to help with a math or science problem.</a:t>
                      </a:r>
                      <a:endParaRPr lang="en-US" dirty="0"/>
                    </a:p>
                  </a:txBody>
                  <a:tcPr/>
                </a:tc>
                <a:tc>
                  <a:txBody>
                    <a:bodyPr/>
                    <a:lstStyle/>
                    <a:p>
                      <a:r>
                        <a:rPr lang="en-US" dirty="0" smtClean="0"/>
                        <a:t>People of color</a:t>
                      </a:r>
                      <a:r>
                        <a:rPr lang="en-US" baseline="0" dirty="0" smtClean="0"/>
                        <a:t> are generally not as intelligent as white people.</a:t>
                      </a:r>
                    </a:p>
                    <a:p>
                      <a:r>
                        <a:rPr lang="en-US" baseline="0" dirty="0" smtClean="0"/>
                        <a:t>All Asians are good at math and science.</a:t>
                      </a:r>
                      <a:endParaRPr lang="en-US" dirty="0"/>
                    </a:p>
                  </a:txBody>
                  <a:tcPr/>
                </a:tc>
              </a:tr>
            </a:tbl>
          </a:graphicData>
        </a:graphic>
      </p:graphicFrame>
    </p:spTree>
    <p:extLst>
      <p:ext uri="{BB962C8B-B14F-4D97-AF65-F5344CB8AC3E}">
        <p14:creationId xmlns:p14="http://schemas.microsoft.com/office/powerpoint/2010/main" val="21290739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34193349"/>
              </p:ext>
            </p:extLst>
          </p:nvPr>
        </p:nvGraphicFramePr>
        <p:xfrm>
          <a:off x="457200" y="1600200"/>
          <a:ext cx="8229600" cy="238252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dirty="0" smtClean="0"/>
                        <a:t>Theme</a:t>
                      </a:r>
                      <a:endParaRPr lang="en-US" dirty="0"/>
                    </a:p>
                  </a:txBody>
                  <a:tcPr/>
                </a:tc>
                <a:tc>
                  <a:txBody>
                    <a:bodyPr/>
                    <a:lstStyle/>
                    <a:p>
                      <a:r>
                        <a:rPr lang="en-US" dirty="0" err="1" smtClean="0"/>
                        <a:t>Microaggression</a:t>
                      </a:r>
                      <a:endParaRPr lang="en-US" dirty="0"/>
                    </a:p>
                  </a:txBody>
                  <a:tcPr/>
                </a:tc>
                <a:tc>
                  <a:txBody>
                    <a:bodyPr/>
                    <a:lstStyle/>
                    <a:p>
                      <a:r>
                        <a:rPr lang="en-US" dirty="0" smtClean="0"/>
                        <a:t>Message</a:t>
                      </a:r>
                      <a:endParaRPr lang="en-US" dirty="0"/>
                    </a:p>
                  </a:txBody>
                  <a:tcPr/>
                </a:tc>
              </a:tr>
              <a:tr h="370840">
                <a:tc>
                  <a:txBody>
                    <a:bodyPr/>
                    <a:lstStyle/>
                    <a:p>
                      <a:r>
                        <a:rPr lang="en-US" dirty="0" smtClean="0"/>
                        <a:t>Assumption of criminality</a:t>
                      </a:r>
                      <a:endParaRPr lang="en-US" dirty="0"/>
                    </a:p>
                  </a:txBody>
                  <a:tcPr/>
                </a:tc>
                <a:tc>
                  <a:txBody>
                    <a:bodyPr/>
                    <a:lstStyle/>
                    <a:p>
                      <a:r>
                        <a:rPr lang="en-US" dirty="0" smtClean="0"/>
                        <a:t>White person clutching their bags</a:t>
                      </a:r>
                      <a:r>
                        <a:rPr lang="en-US" baseline="0" dirty="0" smtClean="0"/>
                        <a:t> as a BIPOC person approaches</a:t>
                      </a:r>
                    </a:p>
                    <a:p>
                      <a:r>
                        <a:rPr lang="en-US" baseline="0" dirty="0" smtClean="0"/>
                        <a:t>Store owner following a BIPOC person</a:t>
                      </a:r>
                    </a:p>
                    <a:p>
                      <a:r>
                        <a:rPr lang="en-US" baseline="0" dirty="0" smtClean="0"/>
                        <a:t>A white person waits to ride the next elevator</a:t>
                      </a:r>
                      <a:endParaRPr lang="en-US" dirty="0"/>
                    </a:p>
                  </a:txBody>
                  <a:tcPr/>
                </a:tc>
                <a:tc>
                  <a:txBody>
                    <a:bodyPr/>
                    <a:lstStyle/>
                    <a:p>
                      <a:r>
                        <a:rPr lang="en-US" dirty="0" smtClean="0"/>
                        <a:t>You are a criminal.</a:t>
                      </a:r>
                    </a:p>
                    <a:p>
                      <a:r>
                        <a:rPr lang="en-US" dirty="0" smtClean="0"/>
                        <a:t>You ar</a:t>
                      </a:r>
                      <a:r>
                        <a:rPr lang="en-US" baseline="0" dirty="0" smtClean="0"/>
                        <a:t>e poor.</a:t>
                      </a:r>
                    </a:p>
                    <a:p>
                      <a:r>
                        <a:rPr lang="en-US" baseline="0" dirty="0" smtClean="0"/>
                        <a:t>You do not belong.</a:t>
                      </a:r>
                    </a:p>
                    <a:p>
                      <a:r>
                        <a:rPr lang="en-US" baseline="0" dirty="0" smtClean="0"/>
                        <a:t>You are dangerous.</a:t>
                      </a:r>
                      <a:endParaRPr lang="en-US" dirty="0"/>
                    </a:p>
                  </a:txBody>
                  <a:tcPr/>
                </a:tc>
              </a:tr>
            </a:tbl>
          </a:graphicData>
        </a:graphic>
      </p:graphicFrame>
    </p:spTree>
    <p:extLst>
      <p:ext uri="{BB962C8B-B14F-4D97-AF65-F5344CB8AC3E}">
        <p14:creationId xmlns:p14="http://schemas.microsoft.com/office/powerpoint/2010/main" val="35194719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3938061"/>
              </p:ext>
            </p:extLst>
          </p:nvPr>
        </p:nvGraphicFramePr>
        <p:xfrm>
          <a:off x="457200" y="1600200"/>
          <a:ext cx="8229600" cy="238252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dirty="0" smtClean="0"/>
                        <a:t>Theme</a:t>
                      </a:r>
                      <a:endParaRPr lang="en-US" dirty="0"/>
                    </a:p>
                  </a:txBody>
                  <a:tcPr/>
                </a:tc>
                <a:tc>
                  <a:txBody>
                    <a:bodyPr/>
                    <a:lstStyle/>
                    <a:p>
                      <a:r>
                        <a:rPr lang="en-US" dirty="0" err="1" smtClean="0"/>
                        <a:t>Microaggression</a:t>
                      </a:r>
                      <a:endParaRPr lang="en-US" dirty="0"/>
                    </a:p>
                  </a:txBody>
                  <a:tcPr/>
                </a:tc>
                <a:tc>
                  <a:txBody>
                    <a:bodyPr/>
                    <a:lstStyle/>
                    <a:p>
                      <a:r>
                        <a:rPr lang="en-US" dirty="0" smtClean="0"/>
                        <a:t>Message</a:t>
                      </a:r>
                      <a:endParaRPr lang="en-US" dirty="0"/>
                    </a:p>
                  </a:txBody>
                  <a:tcPr/>
                </a:tc>
              </a:tr>
              <a:tr h="370840">
                <a:tc>
                  <a:txBody>
                    <a:bodyPr/>
                    <a:lstStyle/>
                    <a:p>
                      <a:r>
                        <a:rPr lang="en-US" dirty="0" smtClean="0"/>
                        <a:t>Denial of individual</a:t>
                      </a:r>
                      <a:r>
                        <a:rPr lang="en-US" baseline="0" dirty="0" smtClean="0"/>
                        <a:t> racism</a:t>
                      </a:r>
                      <a:endParaRPr lang="en-US" dirty="0"/>
                    </a:p>
                  </a:txBody>
                  <a:tcPr/>
                </a:tc>
                <a:tc>
                  <a:txBody>
                    <a:bodyPr/>
                    <a:lstStyle/>
                    <a:p>
                      <a:r>
                        <a:rPr lang="en-US" dirty="0" smtClean="0"/>
                        <a:t>I’m not a racist—I</a:t>
                      </a:r>
                      <a:r>
                        <a:rPr lang="en-US" baseline="0" dirty="0" smtClean="0"/>
                        <a:t> have several Black friends.</a:t>
                      </a:r>
                    </a:p>
                    <a:p>
                      <a:r>
                        <a:rPr lang="en-US" baseline="0" dirty="0" smtClean="0"/>
                        <a:t>As a woman (or member of x group), I know what you go through as a racial minority.</a:t>
                      </a:r>
                    </a:p>
                    <a:p>
                      <a:r>
                        <a:rPr lang="en-US" baseline="0" dirty="0" smtClean="0"/>
                        <a:t>I don’t see color.</a:t>
                      </a:r>
                      <a:endParaRPr lang="en-US" dirty="0"/>
                    </a:p>
                  </a:txBody>
                  <a:tcPr/>
                </a:tc>
                <a:tc>
                  <a:txBody>
                    <a:bodyPr/>
                    <a:lstStyle/>
                    <a:p>
                      <a:r>
                        <a:rPr lang="en-US" dirty="0" smtClean="0"/>
                        <a:t>I am immune to racism because I have friends of color.</a:t>
                      </a:r>
                    </a:p>
                    <a:p>
                      <a:r>
                        <a:rPr lang="en-US" dirty="0" smtClean="0"/>
                        <a:t>Your racial oppression is no</a:t>
                      </a:r>
                      <a:r>
                        <a:rPr lang="en-US" baseline="0" dirty="0" smtClean="0"/>
                        <a:t> different from my x oppression—I can’t be racist.</a:t>
                      </a:r>
                      <a:endParaRPr lang="en-US" dirty="0"/>
                    </a:p>
                  </a:txBody>
                  <a:tcPr/>
                </a:tc>
              </a:tr>
            </a:tbl>
          </a:graphicData>
        </a:graphic>
      </p:graphicFrame>
    </p:spTree>
    <p:extLst>
      <p:ext uri="{BB962C8B-B14F-4D97-AF65-F5344CB8AC3E}">
        <p14:creationId xmlns:p14="http://schemas.microsoft.com/office/powerpoint/2010/main" val="21336944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41389474"/>
              </p:ext>
            </p:extLst>
          </p:nvPr>
        </p:nvGraphicFramePr>
        <p:xfrm>
          <a:off x="457200" y="1600200"/>
          <a:ext cx="8229600" cy="101092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dirty="0" smtClean="0"/>
                        <a:t>Theme</a:t>
                      </a:r>
                      <a:endParaRPr lang="en-US" dirty="0"/>
                    </a:p>
                  </a:txBody>
                  <a:tcPr/>
                </a:tc>
                <a:tc>
                  <a:txBody>
                    <a:bodyPr/>
                    <a:lstStyle/>
                    <a:p>
                      <a:r>
                        <a:rPr lang="en-US" dirty="0" err="1" smtClean="0"/>
                        <a:t>Microaggression</a:t>
                      </a:r>
                      <a:endParaRPr lang="en-US" dirty="0"/>
                    </a:p>
                  </a:txBody>
                  <a:tcPr/>
                </a:tc>
                <a:tc>
                  <a:txBody>
                    <a:bodyPr/>
                    <a:lstStyle/>
                    <a:p>
                      <a:r>
                        <a:rPr lang="en-US" dirty="0" smtClean="0"/>
                        <a:t>Message</a:t>
                      </a:r>
                      <a:endParaRPr lang="en-US" dirty="0"/>
                    </a:p>
                  </a:txBody>
                  <a:tcPr/>
                </a:tc>
              </a:tr>
              <a:tr h="370840">
                <a:tc>
                  <a:txBody>
                    <a:bodyPr/>
                    <a:lstStyle/>
                    <a:p>
                      <a:r>
                        <a:rPr lang="en-US" dirty="0" smtClean="0"/>
                        <a:t>Myth of meritocracy</a:t>
                      </a:r>
                      <a:endParaRPr lang="en-US" dirty="0"/>
                    </a:p>
                  </a:txBody>
                  <a:tcPr/>
                </a:tc>
                <a:tc>
                  <a:txBody>
                    <a:bodyPr/>
                    <a:lstStyle/>
                    <a:p>
                      <a:r>
                        <a:rPr lang="en-US" dirty="0" smtClean="0"/>
                        <a:t>Everyone can succeed…</a:t>
                      </a:r>
                      <a:endParaRPr lang="en-US" dirty="0"/>
                    </a:p>
                  </a:txBody>
                  <a:tcPr/>
                </a:tc>
                <a:tc>
                  <a:txBody>
                    <a:bodyPr/>
                    <a:lstStyle/>
                    <a:p>
                      <a:r>
                        <a:rPr lang="en-US" dirty="0" smtClean="0"/>
                        <a:t>BIPO</a:t>
                      </a:r>
                      <a:r>
                        <a:rPr lang="en-US" baseline="0" dirty="0" smtClean="0"/>
                        <a:t>C people get extra benefits.  They are lazy.</a:t>
                      </a:r>
                      <a:endParaRPr lang="en-US" dirty="0"/>
                    </a:p>
                  </a:txBody>
                  <a:tcPr/>
                </a:tc>
              </a:tr>
            </a:tbl>
          </a:graphicData>
        </a:graphic>
      </p:graphicFrame>
    </p:spTree>
    <p:extLst>
      <p:ext uri="{BB962C8B-B14F-4D97-AF65-F5344CB8AC3E}">
        <p14:creationId xmlns:p14="http://schemas.microsoft.com/office/powerpoint/2010/main" val="30463469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302</TotalTime>
  <Words>1031</Words>
  <Application>Microsoft Office PowerPoint</Application>
  <PresentationFormat>On-screen Show (4:3)</PresentationFormat>
  <Paragraphs>142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Apex</vt:lpstr>
      <vt:lpstr>Microaggressions and Microinterventions</vt:lpstr>
      <vt:lpstr>Before we begin…</vt:lpstr>
      <vt:lpstr>Who are marginalized people?</vt:lpstr>
      <vt:lpstr>What are Microaggressions</vt:lpstr>
      <vt:lpstr>Examples of Racial Microaggressions  (from Wing, 2007)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to offend without really trying…</vt:lpstr>
      <vt:lpstr>The Moment of Microaggression Dover, 2016</vt:lpstr>
      <vt:lpstr>Participant Experiences</vt:lpstr>
      <vt:lpstr>Health and Mental Health Impacts</vt:lpstr>
      <vt:lpstr>Questions to Ask before Responding (Nadal, cited in Yoon)</vt:lpstr>
      <vt:lpstr>Conducting Microinterventions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Gasker, Janice</dc:creator>
  <cp:lastModifiedBy>Gasker, Janice</cp:lastModifiedBy>
  <cp:revision>12</cp:revision>
  <dcterms:created xsi:type="dcterms:W3CDTF">2021-07-26T14:25:30Z</dcterms:created>
  <dcterms:modified xsi:type="dcterms:W3CDTF">2021-07-26T19:27:30Z</dcterms:modified>
</cp:coreProperties>
</file>