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58" r:id="rId3"/>
    <p:sldId id="259" r:id="rId4"/>
    <p:sldId id="260" r:id="rId5"/>
    <p:sldId id="262" r:id="rId6"/>
    <p:sldId id="263" r:id="rId7"/>
    <p:sldId id="264" r:id="rId8"/>
    <p:sldId id="265" r:id="rId9"/>
    <p:sldId id="266" r:id="rId10"/>
    <p:sldId id="267" r:id="rId11"/>
    <p:sldId id="269" r:id="rId12"/>
    <p:sldId id="270" r:id="rId13"/>
    <p:sldId id="271" r:id="rId14"/>
    <p:sldId id="272" r:id="rId15"/>
    <p:sldId id="273" r:id="rId16"/>
    <p:sldId id="274" r:id="rId17"/>
    <p:sldId id="275" r:id="rId18"/>
    <p:sldId id="276" r:id="rId19"/>
    <p:sldId id="277" r:id="rId20"/>
    <p:sldId id="278" r:id="rId21"/>
    <p:sldId id="279" r:id="rId22"/>
    <p:sldId id="281" r:id="rId23"/>
    <p:sldId id="261"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088" autoAdjust="0"/>
  </p:normalViewPr>
  <p:slideViewPr>
    <p:cSldViewPr snapToGrid="0">
      <p:cViewPr varScale="1">
        <p:scale>
          <a:sx n="85" d="100"/>
          <a:sy n="85" d="100"/>
        </p:scale>
        <p:origin x="1536"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49A1B4-FE7A-4191-9F7F-6A74013A17C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535661B-CEF8-4E1F-A280-55814468955F}">
      <dgm:prSet/>
      <dgm:spPr/>
      <dgm:t>
        <a:bodyPr/>
        <a:lstStyle/>
        <a:p>
          <a:r>
            <a:rPr lang="en-US" dirty="0"/>
            <a:t>Moral distress occurs when professionals cannot carry out what they believe to be ethically appropriate actions because of internal (e.g., fear of repercussions; self doubt) or external (e.g., lack of administrative support or follow up on concerns; hierarchies within the organization) constraints. </a:t>
          </a:r>
        </a:p>
      </dgm:t>
    </dgm:pt>
    <dgm:pt modelId="{AF141525-0341-4F02-A6DC-0FF3937EAB68}" type="parTrans" cxnId="{5083DA90-0282-480D-A1D3-7D349DB51047}">
      <dgm:prSet/>
      <dgm:spPr/>
      <dgm:t>
        <a:bodyPr/>
        <a:lstStyle/>
        <a:p>
          <a:endParaRPr lang="en-US"/>
        </a:p>
      </dgm:t>
    </dgm:pt>
    <dgm:pt modelId="{810E6B60-205B-4A3A-BB1C-A4C97C2C7FB7}" type="sibTrans" cxnId="{5083DA90-0282-480D-A1D3-7D349DB51047}">
      <dgm:prSet/>
      <dgm:spPr/>
      <dgm:t>
        <a:bodyPr/>
        <a:lstStyle/>
        <a:p>
          <a:endParaRPr lang="en-US"/>
        </a:p>
      </dgm:t>
    </dgm:pt>
    <dgm:pt modelId="{670DC7BC-9C6A-4C71-8D1D-0A7E4919CF79}">
      <dgm:prSet/>
      <dgm:spPr/>
      <dgm:t>
        <a:bodyPr/>
        <a:lstStyle/>
        <a:p>
          <a:r>
            <a:rPr lang="en-US" dirty="0"/>
            <a:t>You know what the right thing to do or say is, but you cannot speak up or act on your feelings. </a:t>
          </a:r>
        </a:p>
      </dgm:t>
    </dgm:pt>
    <dgm:pt modelId="{B4F18B6E-86A6-433A-96DA-A3359A2AEF0B}" type="parTrans" cxnId="{0658FA38-0294-4113-8DC7-88A6DD9D2EB1}">
      <dgm:prSet/>
      <dgm:spPr/>
      <dgm:t>
        <a:bodyPr/>
        <a:lstStyle/>
        <a:p>
          <a:endParaRPr lang="en-US"/>
        </a:p>
      </dgm:t>
    </dgm:pt>
    <dgm:pt modelId="{5250C17E-D7C0-4BD8-A37C-9EF33D46735E}" type="sibTrans" cxnId="{0658FA38-0294-4113-8DC7-88A6DD9D2EB1}">
      <dgm:prSet/>
      <dgm:spPr/>
      <dgm:t>
        <a:bodyPr/>
        <a:lstStyle/>
        <a:p>
          <a:endParaRPr lang="en-US"/>
        </a:p>
      </dgm:t>
    </dgm:pt>
    <dgm:pt modelId="{6E8E57F0-3A35-41F6-96D9-3A77EA21F185}" type="pres">
      <dgm:prSet presAssocID="{1149A1B4-FE7A-4191-9F7F-6A74013A17CA}" presName="root" presStyleCnt="0">
        <dgm:presLayoutVars>
          <dgm:dir/>
          <dgm:resizeHandles val="exact"/>
        </dgm:presLayoutVars>
      </dgm:prSet>
      <dgm:spPr/>
    </dgm:pt>
    <dgm:pt modelId="{CAA81E36-4D7D-42B4-B2E8-4958EC864306}" type="pres">
      <dgm:prSet presAssocID="{8535661B-CEF8-4E1F-A280-55814468955F}" presName="compNode" presStyleCnt="0"/>
      <dgm:spPr/>
    </dgm:pt>
    <dgm:pt modelId="{D3ACB506-E788-4B70-98E5-5AFD30D39E14}" type="pres">
      <dgm:prSet presAssocID="{8535661B-CEF8-4E1F-A280-55814468955F}" presName="bgRect" presStyleLbl="bgShp" presStyleIdx="0" presStyleCnt="2"/>
      <dgm:spPr/>
    </dgm:pt>
    <dgm:pt modelId="{F5ACA7B7-6203-4CA9-A096-321C0D5954C9}" type="pres">
      <dgm:prSet presAssocID="{8535661B-CEF8-4E1F-A280-55814468955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92E47BFA-DC49-460B-BA47-357166BEFF24}" type="pres">
      <dgm:prSet presAssocID="{8535661B-CEF8-4E1F-A280-55814468955F}" presName="spaceRect" presStyleCnt="0"/>
      <dgm:spPr/>
    </dgm:pt>
    <dgm:pt modelId="{9B1F8C64-2335-4235-A6F2-0AF81C50F860}" type="pres">
      <dgm:prSet presAssocID="{8535661B-CEF8-4E1F-A280-55814468955F}" presName="parTx" presStyleLbl="revTx" presStyleIdx="0" presStyleCnt="2">
        <dgm:presLayoutVars>
          <dgm:chMax val="0"/>
          <dgm:chPref val="0"/>
        </dgm:presLayoutVars>
      </dgm:prSet>
      <dgm:spPr/>
    </dgm:pt>
    <dgm:pt modelId="{A7D04693-3E43-4843-975C-5EC695751119}" type="pres">
      <dgm:prSet presAssocID="{810E6B60-205B-4A3A-BB1C-A4C97C2C7FB7}" presName="sibTrans" presStyleCnt="0"/>
      <dgm:spPr/>
    </dgm:pt>
    <dgm:pt modelId="{FB307615-F661-42C0-8C99-AF63CAC678AC}" type="pres">
      <dgm:prSet presAssocID="{670DC7BC-9C6A-4C71-8D1D-0A7E4919CF79}" presName="compNode" presStyleCnt="0"/>
      <dgm:spPr/>
    </dgm:pt>
    <dgm:pt modelId="{696E52EC-3695-4C78-87A0-33880AC42033}" type="pres">
      <dgm:prSet presAssocID="{670DC7BC-9C6A-4C71-8D1D-0A7E4919CF79}" presName="bgRect" presStyleLbl="bgShp" presStyleIdx="1" presStyleCnt="2"/>
      <dgm:spPr/>
    </dgm:pt>
    <dgm:pt modelId="{7B994AC5-3900-4B01-8D06-375E045065DB}" type="pres">
      <dgm:prSet presAssocID="{670DC7BC-9C6A-4C71-8D1D-0A7E4919CF7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ting"/>
        </a:ext>
      </dgm:extLst>
    </dgm:pt>
    <dgm:pt modelId="{324C174E-95D5-4346-B266-10BEB27FF33B}" type="pres">
      <dgm:prSet presAssocID="{670DC7BC-9C6A-4C71-8D1D-0A7E4919CF79}" presName="spaceRect" presStyleCnt="0"/>
      <dgm:spPr/>
    </dgm:pt>
    <dgm:pt modelId="{A1D718E2-C0B8-4BF9-8714-0FF008C96592}" type="pres">
      <dgm:prSet presAssocID="{670DC7BC-9C6A-4C71-8D1D-0A7E4919CF79}" presName="parTx" presStyleLbl="revTx" presStyleIdx="1" presStyleCnt="2">
        <dgm:presLayoutVars>
          <dgm:chMax val="0"/>
          <dgm:chPref val="0"/>
        </dgm:presLayoutVars>
      </dgm:prSet>
      <dgm:spPr/>
    </dgm:pt>
  </dgm:ptLst>
  <dgm:cxnLst>
    <dgm:cxn modelId="{B2C85135-3793-4C74-91CB-CFDB0277D07E}" type="presOf" srcId="{1149A1B4-FE7A-4191-9F7F-6A74013A17CA}" destId="{6E8E57F0-3A35-41F6-96D9-3A77EA21F185}" srcOrd="0" destOrd="0" presId="urn:microsoft.com/office/officeart/2018/2/layout/IconVerticalSolidList"/>
    <dgm:cxn modelId="{0658FA38-0294-4113-8DC7-88A6DD9D2EB1}" srcId="{1149A1B4-FE7A-4191-9F7F-6A74013A17CA}" destId="{670DC7BC-9C6A-4C71-8D1D-0A7E4919CF79}" srcOrd="1" destOrd="0" parTransId="{B4F18B6E-86A6-433A-96DA-A3359A2AEF0B}" sibTransId="{5250C17E-D7C0-4BD8-A37C-9EF33D46735E}"/>
    <dgm:cxn modelId="{15B80C4B-EA69-496E-9BF2-4ABC5B8C4C68}" type="presOf" srcId="{8535661B-CEF8-4E1F-A280-55814468955F}" destId="{9B1F8C64-2335-4235-A6F2-0AF81C50F860}" srcOrd="0" destOrd="0" presId="urn:microsoft.com/office/officeart/2018/2/layout/IconVerticalSolidList"/>
    <dgm:cxn modelId="{688D787B-894E-4774-A29B-B6E67410C1C5}" type="presOf" srcId="{670DC7BC-9C6A-4C71-8D1D-0A7E4919CF79}" destId="{A1D718E2-C0B8-4BF9-8714-0FF008C96592}" srcOrd="0" destOrd="0" presId="urn:microsoft.com/office/officeart/2018/2/layout/IconVerticalSolidList"/>
    <dgm:cxn modelId="{5083DA90-0282-480D-A1D3-7D349DB51047}" srcId="{1149A1B4-FE7A-4191-9F7F-6A74013A17CA}" destId="{8535661B-CEF8-4E1F-A280-55814468955F}" srcOrd="0" destOrd="0" parTransId="{AF141525-0341-4F02-A6DC-0FF3937EAB68}" sibTransId="{810E6B60-205B-4A3A-BB1C-A4C97C2C7FB7}"/>
    <dgm:cxn modelId="{E7AAFC64-5FC6-4162-B27C-7956527E7A35}" type="presParOf" srcId="{6E8E57F0-3A35-41F6-96D9-3A77EA21F185}" destId="{CAA81E36-4D7D-42B4-B2E8-4958EC864306}" srcOrd="0" destOrd="0" presId="urn:microsoft.com/office/officeart/2018/2/layout/IconVerticalSolidList"/>
    <dgm:cxn modelId="{5992BBE2-FBA8-42C1-9277-F0F7A9DDFFFC}" type="presParOf" srcId="{CAA81E36-4D7D-42B4-B2E8-4958EC864306}" destId="{D3ACB506-E788-4B70-98E5-5AFD30D39E14}" srcOrd="0" destOrd="0" presId="urn:microsoft.com/office/officeart/2018/2/layout/IconVerticalSolidList"/>
    <dgm:cxn modelId="{EC53E4C9-CCC8-40E3-B069-09C00D08B09C}" type="presParOf" srcId="{CAA81E36-4D7D-42B4-B2E8-4958EC864306}" destId="{F5ACA7B7-6203-4CA9-A096-321C0D5954C9}" srcOrd="1" destOrd="0" presId="urn:microsoft.com/office/officeart/2018/2/layout/IconVerticalSolidList"/>
    <dgm:cxn modelId="{29EBB454-5404-4D79-8252-C594219ABB28}" type="presParOf" srcId="{CAA81E36-4D7D-42B4-B2E8-4958EC864306}" destId="{92E47BFA-DC49-460B-BA47-357166BEFF24}" srcOrd="2" destOrd="0" presId="urn:microsoft.com/office/officeart/2018/2/layout/IconVerticalSolidList"/>
    <dgm:cxn modelId="{1D15B853-2811-4898-A1F7-E64B246C84DF}" type="presParOf" srcId="{CAA81E36-4D7D-42B4-B2E8-4958EC864306}" destId="{9B1F8C64-2335-4235-A6F2-0AF81C50F860}" srcOrd="3" destOrd="0" presId="urn:microsoft.com/office/officeart/2018/2/layout/IconVerticalSolidList"/>
    <dgm:cxn modelId="{8B61FF2D-9649-47AA-BE12-8A003324994D}" type="presParOf" srcId="{6E8E57F0-3A35-41F6-96D9-3A77EA21F185}" destId="{A7D04693-3E43-4843-975C-5EC695751119}" srcOrd="1" destOrd="0" presId="urn:microsoft.com/office/officeart/2018/2/layout/IconVerticalSolidList"/>
    <dgm:cxn modelId="{AAC81217-8165-4DC7-8F82-A8194FBDA9D0}" type="presParOf" srcId="{6E8E57F0-3A35-41F6-96D9-3A77EA21F185}" destId="{FB307615-F661-42C0-8C99-AF63CAC678AC}" srcOrd="2" destOrd="0" presId="urn:microsoft.com/office/officeart/2018/2/layout/IconVerticalSolidList"/>
    <dgm:cxn modelId="{5E076B02-187E-41A9-ABFE-E464C4961500}" type="presParOf" srcId="{FB307615-F661-42C0-8C99-AF63CAC678AC}" destId="{696E52EC-3695-4C78-87A0-33880AC42033}" srcOrd="0" destOrd="0" presId="urn:microsoft.com/office/officeart/2018/2/layout/IconVerticalSolidList"/>
    <dgm:cxn modelId="{1F1DEFFA-C715-4BD9-AB80-B3636CD04B39}" type="presParOf" srcId="{FB307615-F661-42C0-8C99-AF63CAC678AC}" destId="{7B994AC5-3900-4B01-8D06-375E045065DB}" srcOrd="1" destOrd="0" presId="urn:microsoft.com/office/officeart/2018/2/layout/IconVerticalSolidList"/>
    <dgm:cxn modelId="{FED1D891-B733-46B0-A034-A4BDCC68CE6A}" type="presParOf" srcId="{FB307615-F661-42C0-8C99-AF63CAC678AC}" destId="{324C174E-95D5-4346-B266-10BEB27FF33B}" srcOrd="2" destOrd="0" presId="urn:microsoft.com/office/officeart/2018/2/layout/IconVerticalSolidList"/>
    <dgm:cxn modelId="{E322EBBA-5154-47B0-B9DA-8CFC905111A6}" type="presParOf" srcId="{FB307615-F661-42C0-8C99-AF63CAC678AC}" destId="{A1D718E2-C0B8-4BF9-8714-0FF008C9659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9F3A43-5180-4403-AC86-9E172922579B}"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A58C15A7-628B-4049-B3FF-99E7FD840515}">
      <dgm:prSet/>
      <dgm:spPr/>
      <dgm:t>
        <a:bodyPr/>
        <a:lstStyle/>
        <a:p>
          <a:r>
            <a:rPr lang="en-US" b="1" dirty="0"/>
            <a:t>Moral Residue- </a:t>
          </a:r>
          <a:r>
            <a:rPr lang="en-US" dirty="0"/>
            <a:t>Each episode of moral distress leaves unresolved conflicts, making new episodes of moral distress more intolerable. </a:t>
          </a:r>
        </a:p>
      </dgm:t>
    </dgm:pt>
    <dgm:pt modelId="{332E7211-F1B6-4517-962E-6778F21DE9E1}" type="parTrans" cxnId="{9DB4D619-2B12-4881-BEBF-9A178CCE6F9A}">
      <dgm:prSet/>
      <dgm:spPr/>
      <dgm:t>
        <a:bodyPr/>
        <a:lstStyle/>
        <a:p>
          <a:endParaRPr lang="en-US"/>
        </a:p>
      </dgm:t>
    </dgm:pt>
    <dgm:pt modelId="{31B266EB-D316-4E32-BDD0-115BC517CE7E}" type="sibTrans" cxnId="{9DB4D619-2B12-4881-BEBF-9A178CCE6F9A}">
      <dgm:prSet/>
      <dgm:spPr/>
      <dgm:t>
        <a:bodyPr/>
        <a:lstStyle/>
        <a:p>
          <a:endParaRPr lang="en-US"/>
        </a:p>
      </dgm:t>
    </dgm:pt>
    <dgm:pt modelId="{4A72E24F-3FF0-4535-88AC-C4DD9971AC70}">
      <dgm:prSet/>
      <dgm:spPr/>
      <dgm:t>
        <a:bodyPr/>
        <a:lstStyle/>
        <a:p>
          <a:r>
            <a:rPr lang="en-US" b="1" dirty="0"/>
            <a:t>Moral Injury- </a:t>
          </a:r>
          <a:r>
            <a:rPr lang="en-US" dirty="0"/>
            <a:t>Severe or repeated moral distress leads to erosion of a person’s moral framework and of the organization itself. </a:t>
          </a:r>
        </a:p>
      </dgm:t>
    </dgm:pt>
    <dgm:pt modelId="{BBD3229F-63BA-4B0C-B7F9-3A7511098DF9}" type="parTrans" cxnId="{E9CC40BF-434F-4BC5-9EF3-0F13A1830526}">
      <dgm:prSet/>
      <dgm:spPr/>
      <dgm:t>
        <a:bodyPr/>
        <a:lstStyle/>
        <a:p>
          <a:endParaRPr lang="en-US"/>
        </a:p>
      </dgm:t>
    </dgm:pt>
    <dgm:pt modelId="{8D5ED4DF-241D-4A93-B4FF-99B4AD198CB8}" type="sibTrans" cxnId="{E9CC40BF-434F-4BC5-9EF3-0F13A1830526}">
      <dgm:prSet/>
      <dgm:spPr/>
      <dgm:t>
        <a:bodyPr/>
        <a:lstStyle/>
        <a:p>
          <a:endParaRPr lang="en-US"/>
        </a:p>
      </dgm:t>
    </dgm:pt>
    <dgm:pt modelId="{7183FFE2-37B1-444B-8FFB-5ED9DB2A6E0F}">
      <dgm:prSet/>
      <dgm:spPr/>
      <dgm:t>
        <a:bodyPr/>
        <a:lstStyle/>
        <a:p>
          <a:r>
            <a:rPr lang="en-US" b="1" dirty="0"/>
            <a:t>Burnout</a:t>
          </a:r>
          <a:r>
            <a:rPr lang="en-US" dirty="0"/>
            <a:t>- End stage of moral distress. Psychological-spiritual exhaustion from navigating moral challenges. </a:t>
          </a:r>
        </a:p>
      </dgm:t>
    </dgm:pt>
    <dgm:pt modelId="{051AC5FE-CBC6-4237-95D1-54980FF24ED8}" type="parTrans" cxnId="{489CCB7D-5CD0-4348-A300-5B288E34C7EF}">
      <dgm:prSet/>
      <dgm:spPr/>
      <dgm:t>
        <a:bodyPr/>
        <a:lstStyle/>
        <a:p>
          <a:endParaRPr lang="en-US"/>
        </a:p>
      </dgm:t>
    </dgm:pt>
    <dgm:pt modelId="{7AE23A8E-69FF-4BB9-AEF0-8976E60C762F}" type="sibTrans" cxnId="{489CCB7D-5CD0-4348-A300-5B288E34C7EF}">
      <dgm:prSet/>
      <dgm:spPr/>
      <dgm:t>
        <a:bodyPr/>
        <a:lstStyle/>
        <a:p>
          <a:endParaRPr lang="en-US"/>
        </a:p>
      </dgm:t>
    </dgm:pt>
    <dgm:pt modelId="{39C0B4F5-B125-4716-B778-4FC096F58F51}" type="pres">
      <dgm:prSet presAssocID="{749F3A43-5180-4403-AC86-9E172922579B}" presName="diagram" presStyleCnt="0">
        <dgm:presLayoutVars>
          <dgm:dir/>
          <dgm:resizeHandles val="exact"/>
        </dgm:presLayoutVars>
      </dgm:prSet>
      <dgm:spPr/>
    </dgm:pt>
    <dgm:pt modelId="{F293E109-E4AC-4280-913B-FAF4B6A11EDB}" type="pres">
      <dgm:prSet presAssocID="{A58C15A7-628B-4049-B3FF-99E7FD840515}" presName="node" presStyleLbl="node1" presStyleIdx="0" presStyleCnt="3">
        <dgm:presLayoutVars>
          <dgm:bulletEnabled val="1"/>
        </dgm:presLayoutVars>
      </dgm:prSet>
      <dgm:spPr/>
    </dgm:pt>
    <dgm:pt modelId="{3317B105-D751-4DAF-9718-0B5B4D89D167}" type="pres">
      <dgm:prSet presAssocID="{31B266EB-D316-4E32-BDD0-115BC517CE7E}" presName="sibTrans" presStyleCnt="0"/>
      <dgm:spPr/>
    </dgm:pt>
    <dgm:pt modelId="{96F5A2C6-B1BF-4E59-9C41-3D96008E192D}" type="pres">
      <dgm:prSet presAssocID="{4A72E24F-3FF0-4535-88AC-C4DD9971AC70}" presName="node" presStyleLbl="node1" presStyleIdx="1" presStyleCnt="3">
        <dgm:presLayoutVars>
          <dgm:bulletEnabled val="1"/>
        </dgm:presLayoutVars>
      </dgm:prSet>
      <dgm:spPr/>
    </dgm:pt>
    <dgm:pt modelId="{41C4C297-4F69-45BF-8BD0-35E7D2BCEEC2}" type="pres">
      <dgm:prSet presAssocID="{8D5ED4DF-241D-4A93-B4FF-99B4AD198CB8}" presName="sibTrans" presStyleCnt="0"/>
      <dgm:spPr/>
    </dgm:pt>
    <dgm:pt modelId="{5597174B-31EE-4E54-BB9A-CDDFC72ABD07}" type="pres">
      <dgm:prSet presAssocID="{7183FFE2-37B1-444B-8FFB-5ED9DB2A6E0F}" presName="node" presStyleLbl="node1" presStyleIdx="2" presStyleCnt="3">
        <dgm:presLayoutVars>
          <dgm:bulletEnabled val="1"/>
        </dgm:presLayoutVars>
      </dgm:prSet>
      <dgm:spPr/>
    </dgm:pt>
  </dgm:ptLst>
  <dgm:cxnLst>
    <dgm:cxn modelId="{9DB4D619-2B12-4881-BEBF-9A178CCE6F9A}" srcId="{749F3A43-5180-4403-AC86-9E172922579B}" destId="{A58C15A7-628B-4049-B3FF-99E7FD840515}" srcOrd="0" destOrd="0" parTransId="{332E7211-F1B6-4517-962E-6778F21DE9E1}" sibTransId="{31B266EB-D316-4E32-BDD0-115BC517CE7E}"/>
    <dgm:cxn modelId="{489CCB7D-5CD0-4348-A300-5B288E34C7EF}" srcId="{749F3A43-5180-4403-AC86-9E172922579B}" destId="{7183FFE2-37B1-444B-8FFB-5ED9DB2A6E0F}" srcOrd="2" destOrd="0" parTransId="{051AC5FE-CBC6-4237-95D1-54980FF24ED8}" sibTransId="{7AE23A8E-69FF-4BB9-AEF0-8976E60C762F}"/>
    <dgm:cxn modelId="{E31C587E-D430-4263-A1F1-A039B615A19B}" type="presOf" srcId="{749F3A43-5180-4403-AC86-9E172922579B}" destId="{39C0B4F5-B125-4716-B778-4FC096F58F51}" srcOrd="0" destOrd="0" presId="urn:microsoft.com/office/officeart/2005/8/layout/default"/>
    <dgm:cxn modelId="{E9CC40BF-434F-4BC5-9EF3-0F13A1830526}" srcId="{749F3A43-5180-4403-AC86-9E172922579B}" destId="{4A72E24F-3FF0-4535-88AC-C4DD9971AC70}" srcOrd="1" destOrd="0" parTransId="{BBD3229F-63BA-4B0C-B7F9-3A7511098DF9}" sibTransId="{8D5ED4DF-241D-4A93-B4FF-99B4AD198CB8}"/>
    <dgm:cxn modelId="{7C393DDB-E6D3-442D-B5E4-85C399979CFE}" type="presOf" srcId="{4A72E24F-3FF0-4535-88AC-C4DD9971AC70}" destId="{96F5A2C6-B1BF-4E59-9C41-3D96008E192D}" srcOrd="0" destOrd="0" presId="urn:microsoft.com/office/officeart/2005/8/layout/default"/>
    <dgm:cxn modelId="{C1FFF9DF-38B1-412C-A436-70F8915062DD}" type="presOf" srcId="{7183FFE2-37B1-444B-8FFB-5ED9DB2A6E0F}" destId="{5597174B-31EE-4E54-BB9A-CDDFC72ABD07}" srcOrd="0" destOrd="0" presId="urn:microsoft.com/office/officeart/2005/8/layout/default"/>
    <dgm:cxn modelId="{D06B8FED-3E38-410B-AEA1-C8A3D00CE244}" type="presOf" srcId="{A58C15A7-628B-4049-B3FF-99E7FD840515}" destId="{F293E109-E4AC-4280-913B-FAF4B6A11EDB}" srcOrd="0" destOrd="0" presId="urn:microsoft.com/office/officeart/2005/8/layout/default"/>
    <dgm:cxn modelId="{4FD2D233-0FAE-4958-A5AE-DB6155D15611}" type="presParOf" srcId="{39C0B4F5-B125-4716-B778-4FC096F58F51}" destId="{F293E109-E4AC-4280-913B-FAF4B6A11EDB}" srcOrd="0" destOrd="0" presId="urn:microsoft.com/office/officeart/2005/8/layout/default"/>
    <dgm:cxn modelId="{26E24D0F-EEEF-42A8-8034-F1471002B515}" type="presParOf" srcId="{39C0B4F5-B125-4716-B778-4FC096F58F51}" destId="{3317B105-D751-4DAF-9718-0B5B4D89D167}" srcOrd="1" destOrd="0" presId="urn:microsoft.com/office/officeart/2005/8/layout/default"/>
    <dgm:cxn modelId="{64190844-D632-430F-B324-701FCA2C3A99}" type="presParOf" srcId="{39C0B4F5-B125-4716-B778-4FC096F58F51}" destId="{96F5A2C6-B1BF-4E59-9C41-3D96008E192D}" srcOrd="2" destOrd="0" presId="urn:microsoft.com/office/officeart/2005/8/layout/default"/>
    <dgm:cxn modelId="{FA89FF77-6021-4FB1-98E0-79E59F868AB4}" type="presParOf" srcId="{39C0B4F5-B125-4716-B778-4FC096F58F51}" destId="{41C4C297-4F69-45BF-8BD0-35E7D2BCEEC2}" srcOrd="3" destOrd="0" presId="urn:microsoft.com/office/officeart/2005/8/layout/default"/>
    <dgm:cxn modelId="{B54C8BF4-3848-4736-96AD-5C16C38B8F80}" type="presParOf" srcId="{39C0B4F5-B125-4716-B778-4FC096F58F51}" destId="{5597174B-31EE-4E54-BB9A-CDDFC72ABD07}"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9E883C-F4C7-4497-8BF5-F989070AF895}"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8595DB8F-B61F-4405-9051-0A2C6EBC0651}">
      <dgm:prSet/>
      <dgm:spPr/>
      <dgm:t>
        <a:bodyPr/>
        <a:lstStyle/>
        <a:p>
          <a:r>
            <a:rPr lang="en-US" dirty="0"/>
            <a:t>Inadequate/unfair use of resources </a:t>
          </a:r>
        </a:p>
      </dgm:t>
    </dgm:pt>
    <dgm:pt modelId="{1955C347-BE64-43B5-860F-59B9DDD93E41}" type="parTrans" cxnId="{4B01B675-2408-48C8-9913-CFC7126E23BD}">
      <dgm:prSet/>
      <dgm:spPr/>
      <dgm:t>
        <a:bodyPr/>
        <a:lstStyle/>
        <a:p>
          <a:endParaRPr lang="en-US"/>
        </a:p>
      </dgm:t>
    </dgm:pt>
    <dgm:pt modelId="{AB088630-1456-467A-B12A-A492D8AD215F}" type="sibTrans" cxnId="{4B01B675-2408-48C8-9913-CFC7126E23BD}">
      <dgm:prSet/>
      <dgm:spPr/>
      <dgm:t>
        <a:bodyPr/>
        <a:lstStyle/>
        <a:p>
          <a:endParaRPr lang="en-US"/>
        </a:p>
      </dgm:t>
    </dgm:pt>
    <dgm:pt modelId="{C9A44239-EE51-48A2-827E-8B50C8449885}">
      <dgm:prSet/>
      <dgm:spPr/>
      <dgm:t>
        <a:bodyPr/>
        <a:lstStyle/>
        <a:p>
          <a:r>
            <a:rPr lang="en-US" dirty="0"/>
            <a:t>Client and families given false hope of not given the truth </a:t>
          </a:r>
        </a:p>
      </dgm:t>
    </dgm:pt>
    <dgm:pt modelId="{7F26124D-D5C9-4BEF-95CF-AF46D2E1CDEA}" type="parTrans" cxnId="{914975E9-66AE-495E-AB0E-8D731946B062}">
      <dgm:prSet/>
      <dgm:spPr/>
      <dgm:t>
        <a:bodyPr/>
        <a:lstStyle/>
        <a:p>
          <a:endParaRPr lang="en-US"/>
        </a:p>
      </dgm:t>
    </dgm:pt>
    <dgm:pt modelId="{2041F48A-73C2-4BAB-AE0A-5244FA373F6B}" type="sibTrans" cxnId="{914975E9-66AE-495E-AB0E-8D731946B062}">
      <dgm:prSet/>
      <dgm:spPr/>
      <dgm:t>
        <a:bodyPr/>
        <a:lstStyle/>
        <a:p>
          <a:endParaRPr lang="en-US"/>
        </a:p>
      </dgm:t>
    </dgm:pt>
    <dgm:pt modelId="{F7416891-0BDE-4CC7-99A3-77AB30A639C1}">
      <dgm:prSet/>
      <dgm:spPr/>
      <dgm:t>
        <a:bodyPr/>
        <a:lstStyle/>
        <a:p>
          <a:r>
            <a:rPr lang="en-US" dirty="0"/>
            <a:t>Leaders do not communicate with staff</a:t>
          </a:r>
        </a:p>
      </dgm:t>
    </dgm:pt>
    <dgm:pt modelId="{22CBF935-2E8E-4E35-A49F-9D1AFBF4908B}" type="parTrans" cxnId="{D596451D-0103-4D27-8CC5-6AF9B3A5CFCA}">
      <dgm:prSet/>
      <dgm:spPr/>
      <dgm:t>
        <a:bodyPr/>
        <a:lstStyle/>
        <a:p>
          <a:endParaRPr lang="en-US"/>
        </a:p>
      </dgm:t>
    </dgm:pt>
    <dgm:pt modelId="{06600DC7-52D3-4417-9531-D0CEFD0A19DD}" type="sibTrans" cxnId="{D596451D-0103-4D27-8CC5-6AF9B3A5CFCA}">
      <dgm:prSet/>
      <dgm:spPr/>
      <dgm:t>
        <a:bodyPr/>
        <a:lstStyle/>
        <a:p>
          <a:endParaRPr lang="en-US"/>
        </a:p>
      </dgm:t>
    </dgm:pt>
    <dgm:pt modelId="{1121126F-1897-4E24-80FD-DFC378870153}">
      <dgm:prSet/>
      <dgm:spPr/>
      <dgm:t>
        <a:bodyPr/>
        <a:lstStyle/>
        <a:p>
          <a:r>
            <a:rPr lang="en-US" dirty="0"/>
            <a:t>Client and or family demand services that are not indicated </a:t>
          </a:r>
        </a:p>
      </dgm:t>
    </dgm:pt>
    <dgm:pt modelId="{764EBEBE-3998-4536-99B6-EB89CE57BFFA}" type="parTrans" cxnId="{B4C2E55B-B73A-413E-8B12-C23E268CCF45}">
      <dgm:prSet/>
      <dgm:spPr/>
      <dgm:t>
        <a:bodyPr/>
        <a:lstStyle/>
        <a:p>
          <a:endParaRPr lang="en-US"/>
        </a:p>
      </dgm:t>
    </dgm:pt>
    <dgm:pt modelId="{FDBD255D-EC00-456C-9087-3CCB081A1652}" type="sibTrans" cxnId="{B4C2E55B-B73A-413E-8B12-C23E268CCF45}">
      <dgm:prSet/>
      <dgm:spPr/>
      <dgm:t>
        <a:bodyPr/>
        <a:lstStyle/>
        <a:p>
          <a:endParaRPr lang="en-US"/>
        </a:p>
      </dgm:t>
    </dgm:pt>
    <dgm:pt modelId="{D6584E19-4AB5-4D55-A693-C90DE0DE9517}">
      <dgm:prSet/>
      <dgm:spPr/>
      <dgm:t>
        <a:bodyPr/>
        <a:lstStyle/>
        <a:p>
          <a:r>
            <a:rPr lang="en-US" dirty="0"/>
            <a:t>Defensive service that is not client or family centered</a:t>
          </a:r>
        </a:p>
      </dgm:t>
    </dgm:pt>
    <dgm:pt modelId="{4A798F36-526C-4FD9-B28E-62BEC78AB3ED}" type="parTrans" cxnId="{CF74579B-B97B-47D1-A11D-E7E064D36C83}">
      <dgm:prSet/>
      <dgm:spPr/>
      <dgm:t>
        <a:bodyPr/>
        <a:lstStyle/>
        <a:p>
          <a:endParaRPr lang="en-US"/>
        </a:p>
      </dgm:t>
    </dgm:pt>
    <dgm:pt modelId="{8B273D06-AE54-4130-A315-BB9C83D4BF3C}" type="sibTrans" cxnId="{CF74579B-B97B-47D1-A11D-E7E064D36C83}">
      <dgm:prSet/>
      <dgm:spPr/>
      <dgm:t>
        <a:bodyPr/>
        <a:lstStyle/>
        <a:p>
          <a:endParaRPr lang="en-US"/>
        </a:p>
      </dgm:t>
    </dgm:pt>
    <dgm:pt modelId="{326C8273-B964-48AD-B784-CC2681709867}">
      <dgm:prSet/>
      <dgm:spPr/>
      <dgm:t>
        <a:bodyPr/>
        <a:lstStyle/>
        <a:p>
          <a:r>
            <a:rPr lang="en-US" dirty="0"/>
            <a:t>Staff without training/competence </a:t>
          </a:r>
        </a:p>
      </dgm:t>
    </dgm:pt>
    <dgm:pt modelId="{9609BC53-A5E3-4EC7-9236-39A0472F7371}" type="parTrans" cxnId="{83678BA3-6364-4D3E-9402-30886A3837F3}">
      <dgm:prSet/>
      <dgm:spPr/>
      <dgm:t>
        <a:bodyPr/>
        <a:lstStyle/>
        <a:p>
          <a:endParaRPr lang="en-US"/>
        </a:p>
      </dgm:t>
    </dgm:pt>
    <dgm:pt modelId="{4136BDD1-B025-4E06-B9E5-7B673A8014E3}" type="sibTrans" cxnId="{83678BA3-6364-4D3E-9402-30886A3837F3}">
      <dgm:prSet/>
      <dgm:spPr/>
      <dgm:t>
        <a:bodyPr/>
        <a:lstStyle/>
        <a:p>
          <a:endParaRPr lang="en-US"/>
        </a:p>
      </dgm:t>
    </dgm:pt>
    <dgm:pt modelId="{DD620C1B-EAE4-484D-8D71-51182F6AED73}" type="pres">
      <dgm:prSet presAssocID="{169E883C-F4C7-4497-8BF5-F989070AF895}" presName="diagram" presStyleCnt="0">
        <dgm:presLayoutVars>
          <dgm:dir/>
          <dgm:resizeHandles val="exact"/>
        </dgm:presLayoutVars>
      </dgm:prSet>
      <dgm:spPr/>
    </dgm:pt>
    <dgm:pt modelId="{C077F67C-8F89-4E29-8E57-5340ABF94D08}" type="pres">
      <dgm:prSet presAssocID="{8595DB8F-B61F-4405-9051-0A2C6EBC0651}" presName="node" presStyleLbl="node1" presStyleIdx="0" presStyleCnt="6">
        <dgm:presLayoutVars>
          <dgm:bulletEnabled val="1"/>
        </dgm:presLayoutVars>
      </dgm:prSet>
      <dgm:spPr/>
    </dgm:pt>
    <dgm:pt modelId="{A88F3B41-E061-4996-8B06-A981DF304E11}" type="pres">
      <dgm:prSet presAssocID="{AB088630-1456-467A-B12A-A492D8AD215F}" presName="sibTrans" presStyleCnt="0"/>
      <dgm:spPr/>
    </dgm:pt>
    <dgm:pt modelId="{EDC7700D-15AE-4BA5-B212-B404A37B030A}" type="pres">
      <dgm:prSet presAssocID="{C9A44239-EE51-48A2-827E-8B50C8449885}" presName="node" presStyleLbl="node1" presStyleIdx="1" presStyleCnt="6">
        <dgm:presLayoutVars>
          <dgm:bulletEnabled val="1"/>
        </dgm:presLayoutVars>
      </dgm:prSet>
      <dgm:spPr/>
    </dgm:pt>
    <dgm:pt modelId="{1AC0584A-95BD-4C4F-A70C-290D61A3CD57}" type="pres">
      <dgm:prSet presAssocID="{2041F48A-73C2-4BAB-AE0A-5244FA373F6B}" presName="sibTrans" presStyleCnt="0"/>
      <dgm:spPr/>
    </dgm:pt>
    <dgm:pt modelId="{0980E69D-8BEB-4EB2-B4CF-40D002DCFD4C}" type="pres">
      <dgm:prSet presAssocID="{F7416891-0BDE-4CC7-99A3-77AB30A639C1}" presName="node" presStyleLbl="node1" presStyleIdx="2" presStyleCnt="6">
        <dgm:presLayoutVars>
          <dgm:bulletEnabled val="1"/>
        </dgm:presLayoutVars>
      </dgm:prSet>
      <dgm:spPr/>
    </dgm:pt>
    <dgm:pt modelId="{2935EDB1-AC5C-444B-9ED7-C1C0EBF129B8}" type="pres">
      <dgm:prSet presAssocID="{06600DC7-52D3-4417-9531-D0CEFD0A19DD}" presName="sibTrans" presStyleCnt="0"/>
      <dgm:spPr/>
    </dgm:pt>
    <dgm:pt modelId="{35A058CC-E75B-476B-884F-C6A252A4DE92}" type="pres">
      <dgm:prSet presAssocID="{1121126F-1897-4E24-80FD-DFC378870153}" presName="node" presStyleLbl="node1" presStyleIdx="3" presStyleCnt="6">
        <dgm:presLayoutVars>
          <dgm:bulletEnabled val="1"/>
        </dgm:presLayoutVars>
      </dgm:prSet>
      <dgm:spPr/>
    </dgm:pt>
    <dgm:pt modelId="{996E44FD-A78A-46AE-BADE-E5369E67A924}" type="pres">
      <dgm:prSet presAssocID="{FDBD255D-EC00-456C-9087-3CCB081A1652}" presName="sibTrans" presStyleCnt="0"/>
      <dgm:spPr/>
    </dgm:pt>
    <dgm:pt modelId="{67F2A688-934A-4ED0-9409-29BBCD852954}" type="pres">
      <dgm:prSet presAssocID="{D6584E19-4AB5-4D55-A693-C90DE0DE9517}" presName="node" presStyleLbl="node1" presStyleIdx="4" presStyleCnt="6">
        <dgm:presLayoutVars>
          <dgm:bulletEnabled val="1"/>
        </dgm:presLayoutVars>
      </dgm:prSet>
      <dgm:spPr/>
    </dgm:pt>
    <dgm:pt modelId="{228E0D01-2B13-4FC2-A0EB-7D8A9A98E0B8}" type="pres">
      <dgm:prSet presAssocID="{8B273D06-AE54-4130-A315-BB9C83D4BF3C}" presName="sibTrans" presStyleCnt="0"/>
      <dgm:spPr/>
    </dgm:pt>
    <dgm:pt modelId="{52AA7BBD-AC9B-40D9-9735-C1A8C92502CA}" type="pres">
      <dgm:prSet presAssocID="{326C8273-B964-48AD-B784-CC2681709867}" presName="node" presStyleLbl="node1" presStyleIdx="5" presStyleCnt="6">
        <dgm:presLayoutVars>
          <dgm:bulletEnabled val="1"/>
        </dgm:presLayoutVars>
      </dgm:prSet>
      <dgm:spPr/>
    </dgm:pt>
  </dgm:ptLst>
  <dgm:cxnLst>
    <dgm:cxn modelId="{55506B08-8FDD-4A33-8A72-71B3E32A0D84}" type="presOf" srcId="{1121126F-1897-4E24-80FD-DFC378870153}" destId="{35A058CC-E75B-476B-884F-C6A252A4DE92}" srcOrd="0" destOrd="0" presId="urn:microsoft.com/office/officeart/2005/8/layout/default"/>
    <dgm:cxn modelId="{D596451D-0103-4D27-8CC5-6AF9B3A5CFCA}" srcId="{169E883C-F4C7-4497-8BF5-F989070AF895}" destId="{F7416891-0BDE-4CC7-99A3-77AB30A639C1}" srcOrd="2" destOrd="0" parTransId="{22CBF935-2E8E-4E35-A49F-9D1AFBF4908B}" sibTransId="{06600DC7-52D3-4417-9531-D0CEFD0A19DD}"/>
    <dgm:cxn modelId="{B35B113A-AF35-469D-9B39-61B1099FF408}" type="presOf" srcId="{169E883C-F4C7-4497-8BF5-F989070AF895}" destId="{DD620C1B-EAE4-484D-8D71-51182F6AED73}" srcOrd="0" destOrd="0" presId="urn:microsoft.com/office/officeart/2005/8/layout/default"/>
    <dgm:cxn modelId="{B4C2E55B-B73A-413E-8B12-C23E268CCF45}" srcId="{169E883C-F4C7-4497-8BF5-F989070AF895}" destId="{1121126F-1897-4E24-80FD-DFC378870153}" srcOrd="3" destOrd="0" parTransId="{764EBEBE-3998-4536-99B6-EB89CE57BFFA}" sibTransId="{FDBD255D-EC00-456C-9087-3CCB081A1652}"/>
    <dgm:cxn modelId="{AAAB815C-7CBF-4EDA-BE22-0981C561C779}" type="presOf" srcId="{D6584E19-4AB5-4D55-A693-C90DE0DE9517}" destId="{67F2A688-934A-4ED0-9409-29BBCD852954}" srcOrd="0" destOrd="0" presId="urn:microsoft.com/office/officeart/2005/8/layout/default"/>
    <dgm:cxn modelId="{B8B52465-A8BA-414E-9D5A-3AB01917E780}" type="presOf" srcId="{C9A44239-EE51-48A2-827E-8B50C8449885}" destId="{EDC7700D-15AE-4BA5-B212-B404A37B030A}" srcOrd="0" destOrd="0" presId="urn:microsoft.com/office/officeart/2005/8/layout/default"/>
    <dgm:cxn modelId="{4B01B675-2408-48C8-9913-CFC7126E23BD}" srcId="{169E883C-F4C7-4497-8BF5-F989070AF895}" destId="{8595DB8F-B61F-4405-9051-0A2C6EBC0651}" srcOrd="0" destOrd="0" parTransId="{1955C347-BE64-43B5-860F-59B9DDD93E41}" sibTransId="{AB088630-1456-467A-B12A-A492D8AD215F}"/>
    <dgm:cxn modelId="{E79D757A-1546-4A1A-B0EB-71E90129A362}" type="presOf" srcId="{326C8273-B964-48AD-B784-CC2681709867}" destId="{52AA7BBD-AC9B-40D9-9735-C1A8C92502CA}" srcOrd="0" destOrd="0" presId="urn:microsoft.com/office/officeart/2005/8/layout/default"/>
    <dgm:cxn modelId="{CF74579B-B97B-47D1-A11D-E7E064D36C83}" srcId="{169E883C-F4C7-4497-8BF5-F989070AF895}" destId="{D6584E19-4AB5-4D55-A693-C90DE0DE9517}" srcOrd="4" destOrd="0" parTransId="{4A798F36-526C-4FD9-B28E-62BEC78AB3ED}" sibTransId="{8B273D06-AE54-4130-A315-BB9C83D4BF3C}"/>
    <dgm:cxn modelId="{83678BA3-6364-4D3E-9402-30886A3837F3}" srcId="{169E883C-F4C7-4497-8BF5-F989070AF895}" destId="{326C8273-B964-48AD-B784-CC2681709867}" srcOrd="5" destOrd="0" parTransId="{9609BC53-A5E3-4EC7-9236-39A0472F7371}" sibTransId="{4136BDD1-B025-4E06-B9E5-7B673A8014E3}"/>
    <dgm:cxn modelId="{281AACA5-A90B-461D-8620-935356925F46}" type="presOf" srcId="{F7416891-0BDE-4CC7-99A3-77AB30A639C1}" destId="{0980E69D-8BEB-4EB2-B4CF-40D002DCFD4C}" srcOrd="0" destOrd="0" presId="urn:microsoft.com/office/officeart/2005/8/layout/default"/>
    <dgm:cxn modelId="{0E4264CF-F562-467C-8BF6-CE3C4F5D8314}" type="presOf" srcId="{8595DB8F-B61F-4405-9051-0A2C6EBC0651}" destId="{C077F67C-8F89-4E29-8E57-5340ABF94D08}" srcOrd="0" destOrd="0" presId="urn:microsoft.com/office/officeart/2005/8/layout/default"/>
    <dgm:cxn modelId="{914975E9-66AE-495E-AB0E-8D731946B062}" srcId="{169E883C-F4C7-4497-8BF5-F989070AF895}" destId="{C9A44239-EE51-48A2-827E-8B50C8449885}" srcOrd="1" destOrd="0" parTransId="{7F26124D-D5C9-4BEF-95CF-AF46D2E1CDEA}" sibTransId="{2041F48A-73C2-4BAB-AE0A-5244FA373F6B}"/>
    <dgm:cxn modelId="{84E7C3AD-F5CB-4427-B59D-7583D3625077}" type="presParOf" srcId="{DD620C1B-EAE4-484D-8D71-51182F6AED73}" destId="{C077F67C-8F89-4E29-8E57-5340ABF94D08}" srcOrd="0" destOrd="0" presId="urn:microsoft.com/office/officeart/2005/8/layout/default"/>
    <dgm:cxn modelId="{D4A04DB5-B96E-41EE-A90B-1BF45929DAC8}" type="presParOf" srcId="{DD620C1B-EAE4-484D-8D71-51182F6AED73}" destId="{A88F3B41-E061-4996-8B06-A981DF304E11}" srcOrd="1" destOrd="0" presId="urn:microsoft.com/office/officeart/2005/8/layout/default"/>
    <dgm:cxn modelId="{963B548F-9ED7-4201-99A0-A54CD3DDE1E4}" type="presParOf" srcId="{DD620C1B-EAE4-484D-8D71-51182F6AED73}" destId="{EDC7700D-15AE-4BA5-B212-B404A37B030A}" srcOrd="2" destOrd="0" presId="urn:microsoft.com/office/officeart/2005/8/layout/default"/>
    <dgm:cxn modelId="{8B521547-C44D-43D9-9E0A-0A1BB6473D48}" type="presParOf" srcId="{DD620C1B-EAE4-484D-8D71-51182F6AED73}" destId="{1AC0584A-95BD-4C4F-A70C-290D61A3CD57}" srcOrd="3" destOrd="0" presId="urn:microsoft.com/office/officeart/2005/8/layout/default"/>
    <dgm:cxn modelId="{1D8E799F-ABEB-403C-B9E1-C5343CD41BF3}" type="presParOf" srcId="{DD620C1B-EAE4-484D-8D71-51182F6AED73}" destId="{0980E69D-8BEB-4EB2-B4CF-40D002DCFD4C}" srcOrd="4" destOrd="0" presId="urn:microsoft.com/office/officeart/2005/8/layout/default"/>
    <dgm:cxn modelId="{E4D4B786-E963-42CB-947E-9565CD713C45}" type="presParOf" srcId="{DD620C1B-EAE4-484D-8D71-51182F6AED73}" destId="{2935EDB1-AC5C-444B-9ED7-C1C0EBF129B8}" srcOrd="5" destOrd="0" presId="urn:microsoft.com/office/officeart/2005/8/layout/default"/>
    <dgm:cxn modelId="{6C9B7ECE-0C44-4D31-8036-4DB71AD9162E}" type="presParOf" srcId="{DD620C1B-EAE4-484D-8D71-51182F6AED73}" destId="{35A058CC-E75B-476B-884F-C6A252A4DE92}" srcOrd="6" destOrd="0" presId="urn:microsoft.com/office/officeart/2005/8/layout/default"/>
    <dgm:cxn modelId="{8178F34E-F7F5-4326-A8D9-8D177E0F4296}" type="presParOf" srcId="{DD620C1B-EAE4-484D-8D71-51182F6AED73}" destId="{996E44FD-A78A-46AE-BADE-E5369E67A924}" srcOrd="7" destOrd="0" presId="urn:microsoft.com/office/officeart/2005/8/layout/default"/>
    <dgm:cxn modelId="{761AA9E9-16F6-4E0C-9015-F0F260082E94}" type="presParOf" srcId="{DD620C1B-EAE4-484D-8D71-51182F6AED73}" destId="{67F2A688-934A-4ED0-9409-29BBCD852954}" srcOrd="8" destOrd="0" presId="urn:microsoft.com/office/officeart/2005/8/layout/default"/>
    <dgm:cxn modelId="{816564CF-96E2-4F26-8453-F52221336688}" type="presParOf" srcId="{DD620C1B-EAE4-484D-8D71-51182F6AED73}" destId="{228E0D01-2B13-4FC2-A0EB-7D8A9A98E0B8}" srcOrd="9" destOrd="0" presId="urn:microsoft.com/office/officeart/2005/8/layout/default"/>
    <dgm:cxn modelId="{9ACF2390-3B9E-4F00-9296-BAE2A0368611}" type="presParOf" srcId="{DD620C1B-EAE4-484D-8D71-51182F6AED73}" destId="{52AA7BBD-AC9B-40D9-9735-C1A8C92502C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9022BF-1945-4408-B143-CB4143B5E2B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5556D26-A1DD-4341-AC7C-B20C00BB81F8}">
      <dgm:prSet/>
      <dgm:spPr/>
      <dgm:t>
        <a:bodyPr/>
        <a:lstStyle/>
        <a:p>
          <a:r>
            <a:rPr lang="en-US" dirty="0"/>
            <a:t>Moral distress amplified in a public health crisis </a:t>
          </a:r>
        </a:p>
      </dgm:t>
    </dgm:pt>
    <dgm:pt modelId="{5B46987D-1E3C-4BE1-AAA3-BE2E911D439C}" type="parTrans" cxnId="{134E5C43-5D3E-4EDE-9E40-4866CD8B7A0A}">
      <dgm:prSet/>
      <dgm:spPr/>
      <dgm:t>
        <a:bodyPr/>
        <a:lstStyle/>
        <a:p>
          <a:endParaRPr lang="en-US"/>
        </a:p>
      </dgm:t>
    </dgm:pt>
    <dgm:pt modelId="{A464212D-2564-4046-BA9C-3E55BC631F76}" type="sibTrans" cxnId="{134E5C43-5D3E-4EDE-9E40-4866CD8B7A0A}">
      <dgm:prSet/>
      <dgm:spPr/>
      <dgm:t>
        <a:bodyPr/>
        <a:lstStyle/>
        <a:p>
          <a:endParaRPr lang="en-US"/>
        </a:p>
      </dgm:t>
    </dgm:pt>
    <dgm:pt modelId="{16B05CFB-CEB2-45BD-8A62-F44A39949634}">
      <dgm:prSet/>
      <dgm:spPr/>
      <dgm:t>
        <a:bodyPr/>
        <a:lstStyle/>
        <a:p>
          <a:r>
            <a:rPr lang="en-US" dirty="0"/>
            <a:t>Lack of planning and training intensify experience</a:t>
          </a:r>
        </a:p>
      </dgm:t>
    </dgm:pt>
    <dgm:pt modelId="{75145730-9EDC-4FFC-9494-57F3F79A21FE}" type="parTrans" cxnId="{C37CEC78-A8FA-41AC-928A-F8AC5AFFCE5D}">
      <dgm:prSet/>
      <dgm:spPr/>
      <dgm:t>
        <a:bodyPr/>
        <a:lstStyle/>
        <a:p>
          <a:endParaRPr lang="en-US"/>
        </a:p>
      </dgm:t>
    </dgm:pt>
    <dgm:pt modelId="{88496696-12F0-4B1A-B9AF-1DAC8E73CAF1}" type="sibTrans" cxnId="{C37CEC78-A8FA-41AC-928A-F8AC5AFFCE5D}">
      <dgm:prSet/>
      <dgm:spPr/>
      <dgm:t>
        <a:bodyPr/>
        <a:lstStyle/>
        <a:p>
          <a:endParaRPr lang="en-US"/>
        </a:p>
      </dgm:t>
    </dgm:pt>
    <dgm:pt modelId="{A124CCBD-481B-44C1-BE9F-8BFFFE539CD1}" type="pres">
      <dgm:prSet presAssocID="{5D9022BF-1945-4408-B143-CB4143B5E2BF}" presName="linear" presStyleCnt="0">
        <dgm:presLayoutVars>
          <dgm:animLvl val="lvl"/>
          <dgm:resizeHandles val="exact"/>
        </dgm:presLayoutVars>
      </dgm:prSet>
      <dgm:spPr/>
    </dgm:pt>
    <dgm:pt modelId="{81785528-58D8-46DA-BE30-B60B4C07F615}" type="pres">
      <dgm:prSet presAssocID="{45556D26-A1DD-4341-AC7C-B20C00BB81F8}" presName="parentText" presStyleLbl="node1" presStyleIdx="0" presStyleCnt="2">
        <dgm:presLayoutVars>
          <dgm:chMax val="0"/>
          <dgm:bulletEnabled val="1"/>
        </dgm:presLayoutVars>
      </dgm:prSet>
      <dgm:spPr/>
    </dgm:pt>
    <dgm:pt modelId="{6D1E9895-D451-4357-BCEC-3813B536A0DA}" type="pres">
      <dgm:prSet presAssocID="{A464212D-2564-4046-BA9C-3E55BC631F76}" presName="spacer" presStyleCnt="0"/>
      <dgm:spPr/>
    </dgm:pt>
    <dgm:pt modelId="{6D22BF36-3345-4A7F-90A7-B0EE21DC7578}" type="pres">
      <dgm:prSet presAssocID="{16B05CFB-CEB2-45BD-8A62-F44A39949634}" presName="parentText" presStyleLbl="node1" presStyleIdx="1" presStyleCnt="2">
        <dgm:presLayoutVars>
          <dgm:chMax val="0"/>
          <dgm:bulletEnabled val="1"/>
        </dgm:presLayoutVars>
      </dgm:prSet>
      <dgm:spPr/>
    </dgm:pt>
  </dgm:ptLst>
  <dgm:cxnLst>
    <dgm:cxn modelId="{F904385B-DED9-434E-B09C-C5DFC91A3EDE}" type="presOf" srcId="{16B05CFB-CEB2-45BD-8A62-F44A39949634}" destId="{6D22BF36-3345-4A7F-90A7-B0EE21DC7578}" srcOrd="0" destOrd="0" presId="urn:microsoft.com/office/officeart/2005/8/layout/vList2"/>
    <dgm:cxn modelId="{134E5C43-5D3E-4EDE-9E40-4866CD8B7A0A}" srcId="{5D9022BF-1945-4408-B143-CB4143B5E2BF}" destId="{45556D26-A1DD-4341-AC7C-B20C00BB81F8}" srcOrd="0" destOrd="0" parTransId="{5B46987D-1E3C-4BE1-AAA3-BE2E911D439C}" sibTransId="{A464212D-2564-4046-BA9C-3E55BC631F76}"/>
    <dgm:cxn modelId="{C37CEC78-A8FA-41AC-928A-F8AC5AFFCE5D}" srcId="{5D9022BF-1945-4408-B143-CB4143B5E2BF}" destId="{16B05CFB-CEB2-45BD-8A62-F44A39949634}" srcOrd="1" destOrd="0" parTransId="{75145730-9EDC-4FFC-9494-57F3F79A21FE}" sibTransId="{88496696-12F0-4B1A-B9AF-1DAC8E73CAF1}"/>
    <dgm:cxn modelId="{0B6424A5-8C97-4AFD-B1CE-95221D92DA18}" type="presOf" srcId="{45556D26-A1DD-4341-AC7C-B20C00BB81F8}" destId="{81785528-58D8-46DA-BE30-B60B4C07F615}" srcOrd="0" destOrd="0" presId="urn:microsoft.com/office/officeart/2005/8/layout/vList2"/>
    <dgm:cxn modelId="{7D40CAFF-16D7-4184-99A1-62D1D68E1DA7}" type="presOf" srcId="{5D9022BF-1945-4408-B143-CB4143B5E2BF}" destId="{A124CCBD-481B-44C1-BE9F-8BFFFE539CD1}" srcOrd="0" destOrd="0" presId="urn:microsoft.com/office/officeart/2005/8/layout/vList2"/>
    <dgm:cxn modelId="{62D51962-B70C-490A-B18B-FDFFD31EEF46}" type="presParOf" srcId="{A124CCBD-481B-44C1-BE9F-8BFFFE539CD1}" destId="{81785528-58D8-46DA-BE30-B60B4C07F615}" srcOrd="0" destOrd="0" presId="urn:microsoft.com/office/officeart/2005/8/layout/vList2"/>
    <dgm:cxn modelId="{049050CE-B9F6-46A7-A502-6073C8027722}" type="presParOf" srcId="{A124CCBD-481B-44C1-BE9F-8BFFFE539CD1}" destId="{6D1E9895-D451-4357-BCEC-3813B536A0DA}" srcOrd="1" destOrd="0" presId="urn:microsoft.com/office/officeart/2005/8/layout/vList2"/>
    <dgm:cxn modelId="{A29FC0D0-FCB7-45E4-B942-FE414A3AE802}" type="presParOf" srcId="{A124CCBD-481B-44C1-BE9F-8BFFFE539CD1}" destId="{6D22BF36-3345-4A7F-90A7-B0EE21DC7578}"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182037-FB53-4D1E-876A-DA2ADC0D9286}"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D39A38D6-136E-4FE3-9B84-46A4E7D86025}">
      <dgm:prSet/>
      <dgm:spPr/>
      <dgm:t>
        <a:bodyPr/>
        <a:lstStyle/>
        <a:p>
          <a:r>
            <a:rPr lang="en-US"/>
            <a:t>Moral-constraint distress- Staff feeling constrained from taking what they feel is ethically appropriate action. Example- Scarce resource protocols supersede clinician judgement about individual client. </a:t>
          </a:r>
        </a:p>
      </dgm:t>
    </dgm:pt>
    <dgm:pt modelId="{395F2CD0-2008-4216-98E4-57B96BEC870C}" type="parTrans" cxnId="{6D7D68A1-0E6A-49D0-8A77-04A7F7541280}">
      <dgm:prSet/>
      <dgm:spPr/>
      <dgm:t>
        <a:bodyPr/>
        <a:lstStyle/>
        <a:p>
          <a:endParaRPr lang="en-US"/>
        </a:p>
      </dgm:t>
    </dgm:pt>
    <dgm:pt modelId="{863D3E48-D6DB-4B03-80A3-8203BC71DAE5}" type="sibTrans" cxnId="{6D7D68A1-0E6A-49D0-8A77-04A7F7541280}">
      <dgm:prSet/>
      <dgm:spPr/>
      <dgm:t>
        <a:bodyPr/>
        <a:lstStyle/>
        <a:p>
          <a:endParaRPr lang="en-US"/>
        </a:p>
      </dgm:t>
    </dgm:pt>
    <dgm:pt modelId="{7DCFE7E3-3BFB-4F05-9A58-0E98A5FC5A57}">
      <dgm:prSet/>
      <dgm:spPr/>
      <dgm:t>
        <a:bodyPr/>
        <a:lstStyle/>
        <a:p>
          <a:r>
            <a:rPr lang="en-US"/>
            <a:t>Moral- uncertainty distress- Values uncertainty about what the right thing to do is in a situation. Example- Whether to request or grant visitation exception. </a:t>
          </a:r>
        </a:p>
      </dgm:t>
    </dgm:pt>
    <dgm:pt modelId="{D6F04F06-EEC2-4DFA-9ADD-56D9180ECF0E}" type="parTrans" cxnId="{D6D71ADE-887D-40A1-A75D-0A262C3001E4}">
      <dgm:prSet/>
      <dgm:spPr/>
      <dgm:t>
        <a:bodyPr/>
        <a:lstStyle/>
        <a:p>
          <a:endParaRPr lang="en-US"/>
        </a:p>
      </dgm:t>
    </dgm:pt>
    <dgm:pt modelId="{6749B9AF-4147-4B50-A8F0-DA93094AC1BD}" type="sibTrans" cxnId="{D6D71ADE-887D-40A1-A75D-0A262C3001E4}">
      <dgm:prSet/>
      <dgm:spPr/>
      <dgm:t>
        <a:bodyPr/>
        <a:lstStyle/>
        <a:p>
          <a:endParaRPr lang="en-US"/>
        </a:p>
      </dgm:t>
    </dgm:pt>
    <dgm:pt modelId="{9269AD86-DD33-4E32-8786-682764956084}">
      <dgm:prSet/>
      <dgm:spPr/>
      <dgm:t>
        <a:bodyPr/>
        <a:lstStyle/>
        <a:p>
          <a:r>
            <a:rPr lang="en-US"/>
            <a:t>Moral- dilemma distress- Inability to choose between two ethically justifiable courses. Example- Cancelling services or supports that are not urgent but clinically indicated to reduce exposure. </a:t>
          </a:r>
        </a:p>
      </dgm:t>
    </dgm:pt>
    <dgm:pt modelId="{B1ACCD58-F2AB-48E6-9D4A-756E2601711A}" type="parTrans" cxnId="{82037CB9-A359-4E32-9065-6E9F8C6BE3B5}">
      <dgm:prSet/>
      <dgm:spPr/>
      <dgm:t>
        <a:bodyPr/>
        <a:lstStyle/>
        <a:p>
          <a:endParaRPr lang="en-US"/>
        </a:p>
      </dgm:t>
    </dgm:pt>
    <dgm:pt modelId="{45B5BE91-0D04-47F0-9B10-83FDAFA34169}" type="sibTrans" cxnId="{82037CB9-A359-4E32-9065-6E9F8C6BE3B5}">
      <dgm:prSet/>
      <dgm:spPr/>
      <dgm:t>
        <a:bodyPr/>
        <a:lstStyle/>
        <a:p>
          <a:endParaRPr lang="en-US"/>
        </a:p>
      </dgm:t>
    </dgm:pt>
    <dgm:pt modelId="{D92CD279-5FEF-4E74-8783-A8FD512D7E80}">
      <dgm:prSet/>
      <dgm:spPr/>
      <dgm:t>
        <a:bodyPr/>
        <a:lstStyle/>
        <a:p>
          <a:r>
            <a:rPr lang="en-US"/>
            <a:t>Moral-conflict distress- Conflict between 2 important values. Example- Organizational duties that may increase exposure of family members. </a:t>
          </a:r>
        </a:p>
      </dgm:t>
    </dgm:pt>
    <dgm:pt modelId="{79605F69-87CF-463D-B5BE-5586A9B3BB98}" type="parTrans" cxnId="{36417CD3-E002-4E9E-918E-BC78062DBE32}">
      <dgm:prSet/>
      <dgm:spPr/>
      <dgm:t>
        <a:bodyPr/>
        <a:lstStyle/>
        <a:p>
          <a:endParaRPr lang="en-US"/>
        </a:p>
      </dgm:t>
    </dgm:pt>
    <dgm:pt modelId="{4A4248CC-E3C2-41D9-9D92-32FA4A150EF9}" type="sibTrans" cxnId="{36417CD3-E002-4E9E-918E-BC78062DBE32}">
      <dgm:prSet/>
      <dgm:spPr/>
      <dgm:t>
        <a:bodyPr/>
        <a:lstStyle/>
        <a:p>
          <a:endParaRPr lang="en-US"/>
        </a:p>
      </dgm:t>
    </dgm:pt>
    <dgm:pt modelId="{17BEC401-3913-445F-90B1-FA23FB0C8AEA}">
      <dgm:prSet/>
      <dgm:spPr/>
      <dgm:t>
        <a:bodyPr/>
        <a:lstStyle/>
        <a:p>
          <a:r>
            <a:rPr lang="en-US"/>
            <a:t>Moral- tension distress- Unable to share concerns. Example- Beliefs that PPE is inadequate. </a:t>
          </a:r>
        </a:p>
      </dgm:t>
    </dgm:pt>
    <dgm:pt modelId="{1E74874E-8250-4033-92A3-BF2F08436A6F}" type="parTrans" cxnId="{753DF633-EDEE-43A5-B75B-B0D1D0E4D4A5}">
      <dgm:prSet/>
      <dgm:spPr/>
      <dgm:t>
        <a:bodyPr/>
        <a:lstStyle/>
        <a:p>
          <a:endParaRPr lang="en-US"/>
        </a:p>
      </dgm:t>
    </dgm:pt>
    <dgm:pt modelId="{1A6B682F-2977-4749-9033-3E77C6003847}" type="sibTrans" cxnId="{753DF633-EDEE-43A5-B75B-B0D1D0E4D4A5}">
      <dgm:prSet/>
      <dgm:spPr/>
      <dgm:t>
        <a:bodyPr/>
        <a:lstStyle/>
        <a:p>
          <a:endParaRPr lang="en-US"/>
        </a:p>
      </dgm:t>
    </dgm:pt>
    <dgm:pt modelId="{AA327303-88E6-48F4-898F-9DD2BA7E5E01}" type="pres">
      <dgm:prSet presAssocID="{80182037-FB53-4D1E-876A-DA2ADC0D9286}" presName="diagram" presStyleCnt="0">
        <dgm:presLayoutVars>
          <dgm:dir/>
          <dgm:resizeHandles val="exact"/>
        </dgm:presLayoutVars>
      </dgm:prSet>
      <dgm:spPr/>
    </dgm:pt>
    <dgm:pt modelId="{DA3AD7E1-22D3-4E84-8AC8-30BD910A7A5F}" type="pres">
      <dgm:prSet presAssocID="{D39A38D6-136E-4FE3-9B84-46A4E7D86025}" presName="node" presStyleLbl="node1" presStyleIdx="0" presStyleCnt="5">
        <dgm:presLayoutVars>
          <dgm:bulletEnabled val="1"/>
        </dgm:presLayoutVars>
      </dgm:prSet>
      <dgm:spPr/>
    </dgm:pt>
    <dgm:pt modelId="{71D8F414-B6FB-4906-94CB-F3D2A0E1F855}" type="pres">
      <dgm:prSet presAssocID="{863D3E48-D6DB-4B03-80A3-8203BC71DAE5}" presName="sibTrans" presStyleCnt="0"/>
      <dgm:spPr/>
    </dgm:pt>
    <dgm:pt modelId="{C918A7CA-3565-4155-A70C-B3C87382B78B}" type="pres">
      <dgm:prSet presAssocID="{7DCFE7E3-3BFB-4F05-9A58-0E98A5FC5A57}" presName="node" presStyleLbl="node1" presStyleIdx="1" presStyleCnt="5">
        <dgm:presLayoutVars>
          <dgm:bulletEnabled val="1"/>
        </dgm:presLayoutVars>
      </dgm:prSet>
      <dgm:spPr/>
    </dgm:pt>
    <dgm:pt modelId="{1E40EFF5-CFC6-4D8E-94C1-8C27BFE14B6F}" type="pres">
      <dgm:prSet presAssocID="{6749B9AF-4147-4B50-A8F0-DA93094AC1BD}" presName="sibTrans" presStyleCnt="0"/>
      <dgm:spPr/>
    </dgm:pt>
    <dgm:pt modelId="{8BD7F5E7-F3F9-4353-84E5-F1509DE3049E}" type="pres">
      <dgm:prSet presAssocID="{9269AD86-DD33-4E32-8786-682764956084}" presName="node" presStyleLbl="node1" presStyleIdx="2" presStyleCnt="5">
        <dgm:presLayoutVars>
          <dgm:bulletEnabled val="1"/>
        </dgm:presLayoutVars>
      </dgm:prSet>
      <dgm:spPr/>
    </dgm:pt>
    <dgm:pt modelId="{9F89B288-4B6C-4A9B-B09E-95FFF53C8F47}" type="pres">
      <dgm:prSet presAssocID="{45B5BE91-0D04-47F0-9B10-83FDAFA34169}" presName="sibTrans" presStyleCnt="0"/>
      <dgm:spPr/>
    </dgm:pt>
    <dgm:pt modelId="{E2467917-FE86-42D7-9538-2004965BDFBB}" type="pres">
      <dgm:prSet presAssocID="{D92CD279-5FEF-4E74-8783-A8FD512D7E80}" presName="node" presStyleLbl="node1" presStyleIdx="3" presStyleCnt="5">
        <dgm:presLayoutVars>
          <dgm:bulletEnabled val="1"/>
        </dgm:presLayoutVars>
      </dgm:prSet>
      <dgm:spPr/>
    </dgm:pt>
    <dgm:pt modelId="{7F69629A-4363-4E13-AC53-0502BDE34027}" type="pres">
      <dgm:prSet presAssocID="{4A4248CC-E3C2-41D9-9D92-32FA4A150EF9}" presName="sibTrans" presStyleCnt="0"/>
      <dgm:spPr/>
    </dgm:pt>
    <dgm:pt modelId="{5D31CF4D-D41E-40F2-9913-C7CB5E659DC7}" type="pres">
      <dgm:prSet presAssocID="{17BEC401-3913-445F-90B1-FA23FB0C8AEA}" presName="node" presStyleLbl="node1" presStyleIdx="4" presStyleCnt="5">
        <dgm:presLayoutVars>
          <dgm:bulletEnabled val="1"/>
        </dgm:presLayoutVars>
      </dgm:prSet>
      <dgm:spPr/>
    </dgm:pt>
  </dgm:ptLst>
  <dgm:cxnLst>
    <dgm:cxn modelId="{5A30EA21-DB93-4832-AA72-5C39B61ACD4D}" type="presOf" srcId="{17BEC401-3913-445F-90B1-FA23FB0C8AEA}" destId="{5D31CF4D-D41E-40F2-9913-C7CB5E659DC7}" srcOrd="0" destOrd="0" presId="urn:microsoft.com/office/officeart/2005/8/layout/default"/>
    <dgm:cxn modelId="{753DF633-EDEE-43A5-B75B-B0D1D0E4D4A5}" srcId="{80182037-FB53-4D1E-876A-DA2ADC0D9286}" destId="{17BEC401-3913-445F-90B1-FA23FB0C8AEA}" srcOrd="4" destOrd="0" parTransId="{1E74874E-8250-4033-92A3-BF2F08436A6F}" sibTransId="{1A6B682F-2977-4749-9033-3E77C6003847}"/>
    <dgm:cxn modelId="{CF335343-00CA-415E-8107-0C3B6E397852}" type="presOf" srcId="{9269AD86-DD33-4E32-8786-682764956084}" destId="{8BD7F5E7-F3F9-4353-84E5-F1509DE3049E}" srcOrd="0" destOrd="0" presId="urn:microsoft.com/office/officeart/2005/8/layout/default"/>
    <dgm:cxn modelId="{3C33F063-43DE-4F51-B022-1FA402913AC6}" type="presOf" srcId="{D92CD279-5FEF-4E74-8783-A8FD512D7E80}" destId="{E2467917-FE86-42D7-9538-2004965BDFBB}" srcOrd="0" destOrd="0" presId="urn:microsoft.com/office/officeart/2005/8/layout/default"/>
    <dgm:cxn modelId="{7C970647-FE22-4F1D-AE07-DA59B5E8A402}" type="presOf" srcId="{D39A38D6-136E-4FE3-9B84-46A4E7D86025}" destId="{DA3AD7E1-22D3-4E84-8AC8-30BD910A7A5F}" srcOrd="0" destOrd="0" presId="urn:microsoft.com/office/officeart/2005/8/layout/default"/>
    <dgm:cxn modelId="{90D76D4E-380E-4D89-B2E5-3F9777AC6FF5}" type="presOf" srcId="{80182037-FB53-4D1E-876A-DA2ADC0D9286}" destId="{AA327303-88E6-48F4-898F-9DD2BA7E5E01}" srcOrd="0" destOrd="0" presId="urn:microsoft.com/office/officeart/2005/8/layout/default"/>
    <dgm:cxn modelId="{18762896-7CA8-41C2-B0CA-EC9EBA56A73B}" type="presOf" srcId="{7DCFE7E3-3BFB-4F05-9A58-0E98A5FC5A57}" destId="{C918A7CA-3565-4155-A70C-B3C87382B78B}" srcOrd="0" destOrd="0" presId="urn:microsoft.com/office/officeart/2005/8/layout/default"/>
    <dgm:cxn modelId="{6D7D68A1-0E6A-49D0-8A77-04A7F7541280}" srcId="{80182037-FB53-4D1E-876A-DA2ADC0D9286}" destId="{D39A38D6-136E-4FE3-9B84-46A4E7D86025}" srcOrd="0" destOrd="0" parTransId="{395F2CD0-2008-4216-98E4-57B96BEC870C}" sibTransId="{863D3E48-D6DB-4B03-80A3-8203BC71DAE5}"/>
    <dgm:cxn modelId="{82037CB9-A359-4E32-9065-6E9F8C6BE3B5}" srcId="{80182037-FB53-4D1E-876A-DA2ADC0D9286}" destId="{9269AD86-DD33-4E32-8786-682764956084}" srcOrd="2" destOrd="0" parTransId="{B1ACCD58-F2AB-48E6-9D4A-756E2601711A}" sibTransId="{45B5BE91-0D04-47F0-9B10-83FDAFA34169}"/>
    <dgm:cxn modelId="{36417CD3-E002-4E9E-918E-BC78062DBE32}" srcId="{80182037-FB53-4D1E-876A-DA2ADC0D9286}" destId="{D92CD279-5FEF-4E74-8783-A8FD512D7E80}" srcOrd="3" destOrd="0" parTransId="{79605F69-87CF-463D-B5BE-5586A9B3BB98}" sibTransId="{4A4248CC-E3C2-41D9-9D92-32FA4A150EF9}"/>
    <dgm:cxn modelId="{D6D71ADE-887D-40A1-A75D-0A262C3001E4}" srcId="{80182037-FB53-4D1E-876A-DA2ADC0D9286}" destId="{7DCFE7E3-3BFB-4F05-9A58-0E98A5FC5A57}" srcOrd="1" destOrd="0" parTransId="{D6F04F06-EEC2-4DFA-9ADD-56D9180ECF0E}" sibTransId="{6749B9AF-4147-4B50-A8F0-DA93094AC1BD}"/>
    <dgm:cxn modelId="{4465D07E-3B66-4F2D-9CC2-2CA9960FE577}" type="presParOf" srcId="{AA327303-88E6-48F4-898F-9DD2BA7E5E01}" destId="{DA3AD7E1-22D3-4E84-8AC8-30BD910A7A5F}" srcOrd="0" destOrd="0" presId="urn:microsoft.com/office/officeart/2005/8/layout/default"/>
    <dgm:cxn modelId="{C0E1CB49-9214-4863-BDAC-50ACBFAB25FB}" type="presParOf" srcId="{AA327303-88E6-48F4-898F-9DD2BA7E5E01}" destId="{71D8F414-B6FB-4906-94CB-F3D2A0E1F855}" srcOrd="1" destOrd="0" presId="urn:microsoft.com/office/officeart/2005/8/layout/default"/>
    <dgm:cxn modelId="{7E4973CA-D711-40A2-A8CF-7849E55D2610}" type="presParOf" srcId="{AA327303-88E6-48F4-898F-9DD2BA7E5E01}" destId="{C918A7CA-3565-4155-A70C-B3C87382B78B}" srcOrd="2" destOrd="0" presId="urn:microsoft.com/office/officeart/2005/8/layout/default"/>
    <dgm:cxn modelId="{DEBEFEA2-2AEC-4C07-AB76-A9F26797B42D}" type="presParOf" srcId="{AA327303-88E6-48F4-898F-9DD2BA7E5E01}" destId="{1E40EFF5-CFC6-4D8E-94C1-8C27BFE14B6F}" srcOrd="3" destOrd="0" presId="urn:microsoft.com/office/officeart/2005/8/layout/default"/>
    <dgm:cxn modelId="{14A75C5C-FA42-4313-AC4D-40BBBEF9A922}" type="presParOf" srcId="{AA327303-88E6-48F4-898F-9DD2BA7E5E01}" destId="{8BD7F5E7-F3F9-4353-84E5-F1509DE3049E}" srcOrd="4" destOrd="0" presId="urn:microsoft.com/office/officeart/2005/8/layout/default"/>
    <dgm:cxn modelId="{AAFC4523-EF1A-47E6-9E5B-D9AB96EA21E2}" type="presParOf" srcId="{AA327303-88E6-48F4-898F-9DD2BA7E5E01}" destId="{9F89B288-4B6C-4A9B-B09E-95FFF53C8F47}" srcOrd="5" destOrd="0" presId="urn:microsoft.com/office/officeart/2005/8/layout/default"/>
    <dgm:cxn modelId="{5A971D7A-D8DE-43A0-9FA3-7DD3AE09050D}" type="presParOf" srcId="{AA327303-88E6-48F4-898F-9DD2BA7E5E01}" destId="{E2467917-FE86-42D7-9538-2004965BDFBB}" srcOrd="6" destOrd="0" presId="urn:microsoft.com/office/officeart/2005/8/layout/default"/>
    <dgm:cxn modelId="{A692BE55-FAA1-4C02-975E-0A2711FD2EE5}" type="presParOf" srcId="{AA327303-88E6-48F4-898F-9DD2BA7E5E01}" destId="{7F69629A-4363-4E13-AC53-0502BDE34027}" srcOrd="7" destOrd="0" presId="urn:microsoft.com/office/officeart/2005/8/layout/default"/>
    <dgm:cxn modelId="{9BBAA6DF-308F-494E-996E-59F54A6167D8}" type="presParOf" srcId="{AA327303-88E6-48F4-898F-9DD2BA7E5E01}" destId="{5D31CF4D-D41E-40F2-9913-C7CB5E659DC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7B6D46-EE24-48C2-8487-7992BFD3F943}"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F53F09F4-EBA1-43E8-A5B3-3C733D6AF6B9}">
      <dgm:prSet/>
      <dgm:spPr/>
      <dgm:t>
        <a:bodyPr/>
        <a:lstStyle/>
        <a:p>
          <a:r>
            <a:rPr lang="en-US" b="1" dirty="0"/>
            <a:t>Indignation</a:t>
          </a:r>
          <a:r>
            <a:rPr lang="en-US" dirty="0"/>
            <a:t>- Shock at lack of resources, compassion fatigue, grief at loss, fear for safety, powerlessness to change inequities, betrayal to oath and professional ethics to protect clients, impossible decisions, and resentment of no PPE. </a:t>
          </a:r>
        </a:p>
      </dgm:t>
    </dgm:pt>
    <dgm:pt modelId="{143D199E-3CE4-479F-AF60-890A1DEBA8D6}" type="parTrans" cxnId="{B6551EEE-D693-47BB-8CBA-007FCDAFFDDC}">
      <dgm:prSet/>
      <dgm:spPr/>
      <dgm:t>
        <a:bodyPr/>
        <a:lstStyle/>
        <a:p>
          <a:endParaRPr lang="en-US"/>
        </a:p>
      </dgm:t>
    </dgm:pt>
    <dgm:pt modelId="{14E97BC4-D579-4448-93EA-3B4ACFABDEE9}" type="sibTrans" cxnId="{B6551EEE-D693-47BB-8CBA-007FCDAFFDDC}">
      <dgm:prSet/>
      <dgm:spPr/>
      <dgm:t>
        <a:bodyPr/>
        <a:lstStyle/>
        <a:p>
          <a:endParaRPr lang="en-US"/>
        </a:p>
      </dgm:t>
    </dgm:pt>
    <dgm:pt modelId="{A476C744-7F48-4825-8D18-28CD7753FF77}">
      <dgm:prSet/>
      <dgm:spPr/>
      <dgm:t>
        <a:bodyPr/>
        <a:lstStyle/>
        <a:p>
          <a:r>
            <a:rPr lang="en-US" b="1" dirty="0"/>
            <a:t>Resignation</a:t>
          </a:r>
          <a:r>
            <a:rPr lang="en-US" dirty="0"/>
            <a:t>- Disillusionment can make differences, lack of testing for staff and clients leads to inability to determine risk to self/others, lack of data, paucity of treatment and service, and ambivalence about visitation policies. </a:t>
          </a:r>
        </a:p>
      </dgm:t>
    </dgm:pt>
    <dgm:pt modelId="{D47FA0AC-DA7C-4B50-8538-AED8137A77F4}" type="parTrans" cxnId="{FEA144B7-AC2F-4DB8-BD5E-0946373DFF40}">
      <dgm:prSet/>
      <dgm:spPr/>
      <dgm:t>
        <a:bodyPr/>
        <a:lstStyle/>
        <a:p>
          <a:endParaRPr lang="en-US"/>
        </a:p>
      </dgm:t>
    </dgm:pt>
    <dgm:pt modelId="{5C7BCF4F-A561-47F5-94FF-D7CFDB1E4984}" type="sibTrans" cxnId="{FEA144B7-AC2F-4DB8-BD5E-0946373DFF40}">
      <dgm:prSet/>
      <dgm:spPr/>
      <dgm:t>
        <a:bodyPr/>
        <a:lstStyle/>
        <a:p>
          <a:endParaRPr lang="en-US"/>
        </a:p>
      </dgm:t>
    </dgm:pt>
    <dgm:pt modelId="{E1F37034-91C9-4C0B-AD3A-CD6C35CCF0E9}">
      <dgm:prSet/>
      <dgm:spPr/>
      <dgm:t>
        <a:bodyPr/>
        <a:lstStyle/>
        <a:p>
          <a:r>
            <a:rPr lang="en-US" b="1" dirty="0"/>
            <a:t>Acclimation</a:t>
          </a:r>
          <a:r>
            <a:rPr lang="en-US" dirty="0"/>
            <a:t>- Develop productive coping, team cohesion, find meaning in crisis, re-empowerment, adjust to even grow in new roles-responsibilities, pride in innovation, and mobilize technology to communicate. </a:t>
          </a:r>
        </a:p>
      </dgm:t>
    </dgm:pt>
    <dgm:pt modelId="{CAAAAC0D-5DCC-41AB-B655-22E1139126B0}" type="parTrans" cxnId="{44FFA8C8-949A-4260-8865-D0131DC97E4A}">
      <dgm:prSet/>
      <dgm:spPr/>
      <dgm:t>
        <a:bodyPr/>
        <a:lstStyle/>
        <a:p>
          <a:endParaRPr lang="en-US"/>
        </a:p>
      </dgm:t>
    </dgm:pt>
    <dgm:pt modelId="{4C6E9A6F-A49E-4B05-B6A3-D7D70566E6DB}" type="sibTrans" cxnId="{44FFA8C8-949A-4260-8865-D0131DC97E4A}">
      <dgm:prSet/>
      <dgm:spPr/>
      <dgm:t>
        <a:bodyPr/>
        <a:lstStyle/>
        <a:p>
          <a:endParaRPr lang="en-US"/>
        </a:p>
      </dgm:t>
    </dgm:pt>
    <dgm:pt modelId="{4B4F413B-F181-455A-AECE-B535E6139A5E}" type="pres">
      <dgm:prSet presAssocID="{347B6D46-EE24-48C2-8487-7992BFD3F943}" presName="linear" presStyleCnt="0">
        <dgm:presLayoutVars>
          <dgm:animLvl val="lvl"/>
          <dgm:resizeHandles val="exact"/>
        </dgm:presLayoutVars>
      </dgm:prSet>
      <dgm:spPr/>
    </dgm:pt>
    <dgm:pt modelId="{2875B5AF-F0E7-43A3-A378-BE9DC5D54E84}" type="pres">
      <dgm:prSet presAssocID="{F53F09F4-EBA1-43E8-A5B3-3C733D6AF6B9}" presName="parentText" presStyleLbl="node1" presStyleIdx="0" presStyleCnt="3">
        <dgm:presLayoutVars>
          <dgm:chMax val="0"/>
          <dgm:bulletEnabled val="1"/>
        </dgm:presLayoutVars>
      </dgm:prSet>
      <dgm:spPr/>
    </dgm:pt>
    <dgm:pt modelId="{419D7767-21BB-4723-BD90-D7106EBBCE5F}" type="pres">
      <dgm:prSet presAssocID="{14E97BC4-D579-4448-93EA-3B4ACFABDEE9}" presName="spacer" presStyleCnt="0"/>
      <dgm:spPr/>
    </dgm:pt>
    <dgm:pt modelId="{F97FB25B-C03F-4C86-8D70-11B32B407BA9}" type="pres">
      <dgm:prSet presAssocID="{A476C744-7F48-4825-8D18-28CD7753FF77}" presName="parentText" presStyleLbl="node1" presStyleIdx="1" presStyleCnt="3">
        <dgm:presLayoutVars>
          <dgm:chMax val="0"/>
          <dgm:bulletEnabled val="1"/>
        </dgm:presLayoutVars>
      </dgm:prSet>
      <dgm:spPr/>
    </dgm:pt>
    <dgm:pt modelId="{E2EFC95E-8E89-4B36-B8F5-5C463D922F69}" type="pres">
      <dgm:prSet presAssocID="{5C7BCF4F-A561-47F5-94FF-D7CFDB1E4984}" presName="spacer" presStyleCnt="0"/>
      <dgm:spPr/>
    </dgm:pt>
    <dgm:pt modelId="{DCBEFFD1-DE0E-49D8-BA8E-0EFA2DAD7C98}" type="pres">
      <dgm:prSet presAssocID="{E1F37034-91C9-4C0B-AD3A-CD6C35CCF0E9}" presName="parentText" presStyleLbl="node1" presStyleIdx="2" presStyleCnt="3">
        <dgm:presLayoutVars>
          <dgm:chMax val="0"/>
          <dgm:bulletEnabled val="1"/>
        </dgm:presLayoutVars>
      </dgm:prSet>
      <dgm:spPr/>
    </dgm:pt>
  </dgm:ptLst>
  <dgm:cxnLst>
    <dgm:cxn modelId="{FF38C916-5590-47B6-8175-91D15D8607AC}" type="presOf" srcId="{F53F09F4-EBA1-43E8-A5B3-3C733D6AF6B9}" destId="{2875B5AF-F0E7-43A3-A378-BE9DC5D54E84}" srcOrd="0" destOrd="0" presId="urn:microsoft.com/office/officeart/2005/8/layout/vList2"/>
    <dgm:cxn modelId="{54EAD238-1533-4333-9648-22982083E4A7}" type="presOf" srcId="{A476C744-7F48-4825-8D18-28CD7753FF77}" destId="{F97FB25B-C03F-4C86-8D70-11B32B407BA9}" srcOrd="0" destOrd="0" presId="urn:microsoft.com/office/officeart/2005/8/layout/vList2"/>
    <dgm:cxn modelId="{D6B5057C-F03E-4C7F-8B96-EED555589D69}" type="presOf" srcId="{E1F37034-91C9-4C0B-AD3A-CD6C35CCF0E9}" destId="{DCBEFFD1-DE0E-49D8-BA8E-0EFA2DAD7C98}" srcOrd="0" destOrd="0" presId="urn:microsoft.com/office/officeart/2005/8/layout/vList2"/>
    <dgm:cxn modelId="{624F689D-9602-44EF-91DB-332502AC0388}" type="presOf" srcId="{347B6D46-EE24-48C2-8487-7992BFD3F943}" destId="{4B4F413B-F181-455A-AECE-B535E6139A5E}" srcOrd="0" destOrd="0" presId="urn:microsoft.com/office/officeart/2005/8/layout/vList2"/>
    <dgm:cxn modelId="{FEA144B7-AC2F-4DB8-BD5E-0946373DFF40}" srcId="{347B6D46-EE24-48C2-8487-7992BFD3F943}" destId="{A476C744-7F48-4825-8D18-28CD7753FF77}" srcOrd="1" destOrd="0" parTransId="{D47FA0AC-DA7C-4B50-8538-AED8137A77F4}" sibTransId="{5C7BCF4F-A561-47F5-94FF-D7CFDB1E4984}"/>
    <dgm:cxn modelId="{44FFA8C8-949A-4260-8865-D0131DC97E4A}" srcId="{347B6D46-EE24-48C2-8487-7992BFD3F943}" destId="{E1F37034-91C9-4C0B-AD3A-CD6C35CCF0E9}" srcOrd="2" destOrd="0" parTransId="{CAAAAC0D-5DCC-41AB-B655-22E1139126B0}" sibTransId="{4C6E9A6F-A49E-4B05-B6A3-D7D70566E6DB}"/>
    <dgm:cxn modelId="{B6551EEE-D693-47BB-8CBA-007FCDAFFDDC}" srcId="{347B6D46-EE24-48C2-8487-7992BFD3F943}" destId="{F53F09F4-EBA1-43E8-A5B3-3C733D6AF6B9}" srcOrd="0" destOrd="0" parTransId="{143D199E-3CE4-479F-AF60-890A1DEBA8D6}" sibTransId="{14E97BC4-D579-4448-93EA-3B4ACFABDEE9}"/>
    <dgm:cxn modelId="{A7DF95A7-A4AC-451A-9771-57B87396CAFF}" type="presParOf" srcId="{4B4F413B-F181-455A-AECE-B535E6139A5E}" destId="{2875B5AF-F0E7-43A3-A378-BE9DC5D54E84}" srcOrd="0" destOrd="0" presId="urn:microsoft.com/office/officeart/2005/8/layout/vList2"/>
    <dgm:cxn modelId="{AB51FC52-48C5-4830-BEDE-A3B97A5240E5}" type="presParOf" srcId="{4B4F413B-F181-455A-AECE-B535E6139A5E}" destId="{419D7767-21BB-4723-BD90-D7106EBBCE5F}" srcOrd="1" destOrd="0" presId="urn:microsoft.com/office/officeart/2005/8/layout/vList2"/>
    <dgm:cxn modelId="{3765D2D1-D235-4A09-9537-72D603C14A07}" type="presParOf" srcId="{4B4F413B-F181-455A-AECE-B535E6139A5E}" destId="{F97FB25B-C03F-4C86-8D70-11B32B407BA9}" srcOrd="2" destOrd="0" presId="urn:microsoft.com/office/officeart/2005/8/layout/vList2"/>
    <dgm:cxn modelId="{9EA47A0C-5656-43DB-825E-1CA6599E9FAE}" type="presParOf" srcId="{4B4F413B-F181-455A-AECE-B535E6139A5E}" destId="{E2EFC95E-8E89-4B36-B8F5-5C463D922F69}" srcOrd="3" destOrd="0" presId="urn:microsoft.com/office/officeart/2005/8/layout/vList2"/>
    <dgm:cxn modelId="{9B59D7E7-5B68-43CA-A28A-4B4EBA54BED2}" type="presParOf" srcId="{4B4F413B-F181-455A-AECE-B535E6139A5E}" destId="{DCBEFFD1-DE0E-49D8-BA8E-0EFA2DAD7C9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99C772-7B90-4692-9463-93A3841098C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398907B-94BB-4A4D-B0E7-DCE1E36DDBBB}">
      <dgm:prSet/>
      <dgm:spPr/>
      <dgm:t>
        <a:bodyPr/>
        <a:lstStyle/>
        <a:p>
          <a:pPr>
            <a:defRPr cap="all"/>
          </a:pPr>
          <a:r>
            <a:rPr lang="en-US"/>
            <a:t>Organized support programs </a:t>
          </a:r>
        </a:p>
      </dgm:t>
    </dgm:pt>
    <dgm:pt modelId="{C1B5299D-0DF6-443A-AA38-DA46E27F4A12}" type="parTrans" cxnId="{235699F5-2CF8-4167-914E-8C34B98F29A2}">
      <dgm:prSet/>
      <dgm:spPr/>
      <dgm:t>
        <a:bodyPr/>
        <a:lstStyle/>
        <a:p>
          <a:endParaRPr lang="en-US"/>
        </a:p>
      </dgm:t>
    </dgm:pt>
    <dgm:pt modelId="{26DF14C7-3B42-4017-B1B2-08B742A104F8}" type="sibTrans" cxnId="{235699F5-2CF8-4167-914E-8C34B98F29A2}">
      <dgm:prSet/>
      <dgm:spPr/>
      <dgm:t>
        <a:bodyPr/>
        <a:lstStyle/>
        <a:p>
          <a:endParaRPr lang="en-US"/>
        </a:p>
      </dgm:t>
    </dgm:pt>
    <dgm:pt modelId="{A2302239-10C6-4650-876B-476468412698}">
      <dgm:prSet/>
      <dgm:spPr/>
      <dgm:t>
        <a:bodyPr/>
        <a:lstStyle/>
        <a:p>
          <a:pPr>
            <a:defRPr cap="all"/>
          </a:pPr>
          <a:r>
            <a:rPr lang="en-US"/>
            <a:t>Awareness of collective ethics decision-making structures </a:t>
          </a:r>
        </a:p>
      </dgm:t>
    </dgm:pt>
    <dgm:pt modelId="{631276CA-12CB-4797-9793-0F9FD99B7CF8}" type="parTrans" cxnId="{36DE4354-DAA1-4973-AFCB-08A9CA804E78}">
      <dgm:prSet/>
      <dgm:spPr/>
      <dgm:t>
        <a:bodyPr/>
        <a:lstStyle/>
        <a:p>
          <a:endParaRPr lang="en-US"/>
        </a:p>
      </dgm:t>
    </dgm:pt>
    <dgm:pt modelId="{27468619-47B2-4BA8-B958-2F1D159E0CD1}" type="sibTrans" cxnId="{36DE4354-DAA1-4973-AFCB-08A9CA804E78}">
      <dgm:prSet/>
      <dgm:spPr/>
      <dgm:t>
        <a:bodyPr/>
        <a:lstStyle/>
        <a:p>
          <a:endParaRPr lang="en-US"/>
        </a:p>
      </dgm:t>
    </dgm:pt>
    <dgm:pt modelId="{5A188099-9CF9-44F0-8B2C-3279523DD045}">
      <dgm:prSet/>
      <dgm:spPr/>
      <dgm:t>
        <a:bodyPr/>
        <a:lstStyle/>
        <a:p>
          <a:pPr>
            <a:defRPr cap="all"/>
          </a:pPr>
          <a:r>
            <a:rPr lang="en-US"/>
            <a:t>Mindfulness programs- intentional acts of restorative care </a:t>
          </a:r>
        </a:p>
      </dgm:t>
    </dgm:pt>
    <dgm:pt modelId="{231EA6A1-FB16-43CE-85D9-F61615BAA1EE}" type="parTrans" cxnId="{9AD1998F-A07A-4021-ABFD-4F764488F260}">
      <dgm:prSet/>
      <dgm:spPr/>
      <dgm:t>
        <a:bodyPr/>
        <a:lstStyle/>
        <a:p>
          <a:endParaRPr lang="en-US"/>
        </a:p>
      </dgm:t>
    </dgm:pt>
    <dgm:pt modelId="{C675B09D-7AF1-4DDF-82A8-46F30CD88EA9}" type="sibTrans" cxnId="{9AD1998F-A07A-4021-ABFD-4F764488F260}">
      <dgm:prSet/>
      <dgm:spPr/>
      <dgm:t>
        <a:bodyPr/>
        <a:lstStyle/>
        <a:p>
          <a:endParaRPr lang="en-US"/>
        </a:p>
      </dgm:t>
    </dgm:pt>
    <dgm:pt modelId="{94C0620C-F15B-455E-84B0-0D7094276199}">
      <dgm:prSet/>
      <dgm:spPr/>
      <dgm:t>
        <a:bodyPr/>
        <a:lstStyle/>
        <a:p>
          <a:pPr>
            <a:defRPr cap="all"/>
          </a:pPr>
          <a:r>
            <a:rPr lang="en-US"/>
            <a:t>Structured reflection </a:t>
          </a:r>
        </a:p>
      </dgm:t>
    </dgm:pt>
    <dgm:pt modelId="{32C74F92-1B81-4F2E-BC02-C37D460D0F52}" type="parTrans" cxnId="{42483E0E-E9A4-41E2-BB19-BA6A9512C227}">
      <dgm:prSet/>
      <dgm:spPr/>
      <dgm:t>
        <a:bodyPr/>
        <a:lstStyle/>
        <a:p>
          <a:endParaRPr lang="en-US"/>
        </a:p>
      </dgm:t>
    </dgm:pt>
    <dgm:pt modelId="{7BB474D1-A8AE-4D09-B7EE-F5898BE7C1AC}" type="sibTrans" cxnId="{42483E0E-E9A4-41E2-BB19-BA6A9512C227}">
      <dgm:prSet/>
      <dgm:spPr/>
      <dgm:t>
        <a:bodyPr/>
        <a:lstStyle/>
        <a:p>
          <a:endParaRPr lang="en-US"/>
        </a:p>
      </dgm:t>
    </dgm:pt>
    <dgm:pt modelId="{6B110DD4-F281-43CB-AAC4-7DEC2C235B49}">
      <dgm:prSet/>
      <dgm:spPr/>
      <dgm:t>
        <a:bodyPr/>
        <a:lstStyle/>
        <a:p>
          <a:pPr>
            <a:defRPr cap="all"/>
          </a:pPr>
          <a:r>
            <a:rPr lang="en-US"/>
            <a:t>Time off from professional duties </a:t>
          </a:r>
        </a:p>
      </dgm:t>
    </dgm:pt>
    <dgm:pt modelId="{08AEC4FC-4BE5-4BB7-9252-C353F6E3D846}" type="parTrans" cxnId="{B6EC1E43-F6BD-47B7-ADD9-29E1640844F7}">
      <dgm:prSet/>
      <dgm:spPr/>
      <dgm:t>
        <a:bodyPr/>
        <a:lstStyle/>
        <a:p>
          <a:endParaRPr lang="en-US"/>
        </a:p>
      </dgm:t>
    </dgm:pt>
    <dgm:pt modelId="{06E0F5A0-E21C-46CC-8426-3003631F2F8D}" type="sibTrans" cxnId="{B6EC1E43-F6BD-47B7-ADD9-29E1640844F7}">
      <dgm:prSet/>
      <dgm:spPr/>
      <dgm:t>
        <a:bodyPr/>
        <a:lstStyle/>
        <a:p>
          <a:endParaRPr lang="en-US"/>
        </a:p>
      </dgm:t>
    </dgm:pt>
    <dgm:pt modelId="{43D76088-1B71-43B9-BB31-FEFC06459C7F}" type="pres">
      <dgm:prSet presAssocID="{8099C772-7B90-4692-9463-93A3841098CF}" presName="root" presStyleCnt="0">
        <dgm:presLayoutVars>
          <dgm:dir/>
          <dgm:resizeHandles val="exact"/>
        </dgm:presLayoutVars>
      </dgm:prSet>
      <dgm:spPr/>
    </dgm:pt>
    <dgm:pt modelId="{F86E5FBC-6352-4E20-94DC-1D898C7D73D0}" type="pres">
      <dgm:prSet presAssocID="{4398907B-94BB-4A4D-B0E7-DCE1E36DDBBB}" presName="compNode" presStyleCnt="0"/>
      <dgm:spPr/>
    </dgm:pt>
    <dgm:pt modelId="{580CDD1B-DB49-4A31-ACD6-60C3F4BA79B9}" type="pres">
      <dgm:prSet presAssocID="{4398907B-94BB-4A4D-B0E7-DCE1E36DDBBB}" presName="iconBgRect" presStyleLbl="bgShp" presStyleIdx="0" presStyleCnt="5"/>
      <dgm:spPr/>
    </dgm:pt>
    <dgm:pt modelId="{F8260299-319D-4894-9F07-5D7856B88B7A}" type="pres">
      <dgm:prSet presAssocID="{4398907B-94BB-4A4D-B0E7-DCE1E36DDBB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D1A0396-048E-4A2E-86D5-CE8D66BE816A}" type="pres">
      <dgm:prSet presAssocID="{4398907B-94BB-4A4D-B0E7-DCE1E36DDBBB}" presName="spaceRect" presStyleCnt="0"/>
      <dgm:spPr/>
    </dgm:pt>
    <dgm:pt modelId="{C176ABC6-BB83-4C0B-B833-3D7B759CC13D}" type="pres">
      <dgm:prSet presAssocID="{4398907B-94BB-4A4D-B0E7-DCE1E36DDBBB}" presName="textRect" presStyleLbl="revTx" presStyleIdx="0" presStyleCnt="5">
        <dgm:presLayoutVars>
          <dgm:chMax val="1"/>
          <dgm:chPref val="1"/>
        </dgm:presLayoutVars>
      </dgm:prSet>
      <dgm:spPr/>
    </dgm:pt>
    <dgm:pt modelId="{1F59B83E-F888-499B-B2AE-E0B8392FD8C3}" type="pres">
      <dgm:prSet presAssocID="{26DF14C7-3B42-4017-B1B2-08B742A104F8}" presName="sibTrans" presStyleCnt="0"/>
      <dgm:spPr/>
    </dgm:pt>
    <dgm:pt modelId="{326A1EEA-A1E2-4BD7-9BCC-25FFF6F835C4}" type="pres">
      <dgm:prSet presAssocID="{A2302239-10C6-4650-876B-476468412698}" presName="compNode" presStyleCnt="0"/>
      <dgm:spPr/>
    </dgm:pt>
    <dgm:pt modelId="{E207C3D7-25EC-4A2E-A937-4D74A1E18EF4}" type="pres">
      <dgm:prSet presAssocID="{A2302239-10C6-4650-876B-476468412698}" presName="iconBgRect" presStyleLbl="bgShp" presStyleIdx="1" presStyleCnt="5"/>
      <dgm:spPr/>
    </dgm:pt>
    <dgm:pt modelId="{77DD3513-39B4-44DF-9C84-66FDD2212FEE}" type="pres">
      <dgm:prSet presAssocID="{A2302239-10C6-4650-876B-47646841269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537E364F-8415-4FD3-BCAD-0FA66739DA34}" type="pres">
      <dgm:prSet presAssocID="{A2302239-10C6-4650-876B-476468412698}" presName="spaceRect" presStyleCnt="0"/>
      <dgm:spPr/>
    </dgm:pt>
    <dgm:pt modelId="{C799A242-86E3-4032-8854-1717F19F40F1}" type="pres">
      <dgm:prSet presAssocID="{A2302239-10C6-4650-876B-476468412698}" presName="textRect" presStyleLbl="revTx" presStyleIdx="1" presStyleCnt="5">
        <dgm:presLayoutVars>
          <dgm:chMax val="1"/>
          <dgm:chPref val="1"/>
        </dgm:presLayoutVars>
      </dgm:prSet>
      <dgm:spPr/>
    </dgm:pt>
    <dgm:pt modelId="{FACFB6D5-CD3B-42C7-B148-3BC9A370B3EE}" type="pres">
      <dgm:prSet presAssocID="{27468619-47B2-4BA8-B958-2F1D159E0CD1}" presName="sibTrans" presStyleCnt="0"/>
      <dgm:spPr/>
    </dgm:pt>
    <dgm:pt modelId="{5E39189D-508E-40BC-A911-111CF64B3E7D}" type="pres">
      <dgm:prSet presAssocID="{5A188099-9CF9-44F0-8B2C-3279523DD045}" presName="compNode" presStyleCnt="0"/>
      <dgm:spPr/>
    </dgm:pt>
    <dgm:pt modelId="{1E0CE877-2354-4324-A891-9AE99B80E250}" type="pres">
      <dgm:prSet presAssocID="{5A188099-9CF9-44F0-8B2C-3279523DD045}" presName="iconBgRect" presStyleLbl="bgShp" presStyleIdx="2" presStyleCnt="5"/>
      <dgm:spPr/>
    </dgm:pt>
    <dgm:pt modelId="{6B30C4FB-8E23-4AF2-85E3-96C1B6DDE7DC}" type="pres">
      <dgm:prSet presAssocID="{5A188099-9CF9-44F0-8B2C-3279523DD04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1D4F042E-0469-45F9-8485-689EDF533ABB}" type="pres">
      <dgm:prSet presAssocID="{5A188099-9CF9-44F0-8B2C-3279523DD045}" presName="spaceRect" presStyleCnt="0"/>
      <dgm:spPr/>
    </dgm:pt>
    <dgm:pt modelId="{21C322D8-B237-4D9F-9EFE-94EB50DD5766}" type="pres">
      <dgm:prSet presAssocID="{5A188099-9CF9-44F0-8B2C-3279523DD045}" presName="textRect" presStyleLbl="revTx" presStyleIdx="2" presStyleCnt="5">
        <dgm:presLayoutVars>
          <dgm:chMax val="1"/>
          <dgm:chPref val="1"/>
        </dgm:presLayoutVars>
      </dgm:prSet>
      <dgm:spPr/>
    </dgm:pt>
    <dgm:pt modelId="{47DE370E-8D4B-4582-AEAE-42B1D85C979C}" type="pres">
      <dgm:prSet presAssocID="{C675B09D-7AF1-4DDF-82A8-46F30CD88EA9}" presName="sibTrans" presStyleCnt="0"/>
      <dgm:spPr/>
    </dgm:pt>
    <dgm:pt modelId="{A13D1F7F-8325-4CD0-9E7F-D6061EFA11B0}" type="pres">
      <dgm:prSet presAssocID="{94C0620C-F15B-455E-84B0-0D7094276199}" presName="compNode" presStyleCnt="0"/>
      <dgm:spPr/>
    </dgm:pt>
    <dgm:pt modelId="{881101E1-B7D3-4221-A264-A1D1DB23A30B}" type="pres">
      <dgm:prSet presAssocID="{94C0620C-F15B-455E-84B0-0D7094276199}" presName="iconBgRect" presStyleLbl="bgShp" presStyleIdx="3" presStyleCnt="5"/>
      <dgm:spPr/>
    </dgm:pt>
    <dgm:pt modelId="{702B596F-90E6-4B0A-AA1B-9348CC9095B6}" type="pres">
      <dgm:prSet presAssocID="{94C0620C-F15B-455E-84B0-0D709427619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521CCF8A-CD42-448F-8333-E6A95346D1C1}" type="pres">
      <dgm:prSet presAssocID="{94C0620C-F15B-455E-84B0-0D7094276199}" presName="spaceRect" presStyleCnt="0"/>
      <dgm:spPr/>
    </dgm:pt>
    <dgm:pt modelId="{79D1C5AE-8290-4870-A197-9F572DF9DE7E}" type="pres">
      <dgm:prSet presAssocID="{94C0620C-F15B-455E-84B0-0D7094276199}" presName="textRect" presStyleLbl="revTx" presStyleIdx="3" presStyleCnt="5">
        <dgm:presLayoutVars>
          <dgm:chMax val="1"/>
          <dgm:chPref val="1"/>
        </dgm:presLayoutVars>
      </dgm:prSet>
      <dgm:spPr/>
    </dgm:pt>
    <dgm:pt modelId="{0AB73A38-3D00-4F42-811C-F88A4E941E75}" type="pres">
      <dgm:prSet presAssocID="{7BB474D1-A8AE-4D09-B7EE-F5898BE7C1AC}" presName="sibTrans" presStyleCnt="0"/>
      <dgm:spPr/>
    </dgm:pt>
    <dgm:pt modelId="{75C54B19-8ABB-4695-A559-EDD9FDF88C99}" type="pres">
      <dgm:prSet presAssocID="{6B110DD4-F281-43CB-AAC4-7DEC2C235B49}" presName="compNode" presStyleCnt="0"/>
      <dgm:spPr/>
    </dgm:pt>
    <dgm:pt modelId="{8CE39F2E-FFE2-47DB-8E7D-42CF69C9B4F5}" type="pres">
      <dgm:prSet presAssocID="{6B110DD4-F281-43CB-AAC4-7DEC2C235B49}" presName="iconBgRect" presStyleLbl="bgShp" presStyleIdx="4" presStyleCnt="5"/>
      <dgm:spPr/>
    </dgm:pt>
    <dgm:pt modelId="{E2208888-1FA5-48C5-917B-95011F7E49C0}" type="pres">
      <dgm:prSet presAssocID="{6B110DD4-F281-43CB-AAC4-7DEC2C235B4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ock"/>
        </a:ext>
      </dgm:extLst>
    </dgm:pt>
    <dgm:pt modelId="{862D1BF0-15C6-4C07-98E2-79502C0C1276}" type="pres">
      <dgm:prSet presAssocID="{6B110DD4-F281-43CB-AAC4-7DEC2C235B49}" presName="spaceRect" presStyleCnt="0"/>
      <dgm:spPr/>
    </dgm:pt>
    <dgm:pt modelId="{7A6164D2-02C7-4423-9855-5C1CE6F54BA8}" type="pres">
      <dgm:prSet presAssocID="{6B110DD4-F281-43CB-AAC4-7DEC2C235B49}" presName="textRect" presStyleLbl="revTx" presStyleIdx="4" presStyleCnt="5">
        <dgm:presLayoutVars>
          <dgm:chMax val="1"/>
          <dgm:chPref val="1"/>
        </dgm:presLayoutVars>
      </dgm:prSet>
      <dgm:spPr/>
    </dgm:pt>
  </dgm:ptLst>
  <dgm:cxnLst>
    <dgm:cxn modelId="{42483E0E-E9A4-41E2-BB19-BA6A9512C227}" srcId="{8099C772-7B90-4692-9463-93A3841098CF}" destId="{94C0620C-F15B-455E-84B0-0D7094276199}" srcOrd="3" destOrd="0" parTransId="{32C74F92-1B81-4F2E-BC02-C37D460D0F52}" sibTransId="{7BB474D1-A8AE-4D09-B7EE-F5898BE7C1AC}"/>
    <dgm:cxn modelId="{902B5E0F-99D8-4F36-9DD3-EEB489E6C18B}" type="presOf" srcId="{94C0620C-F15B-455E-84B0-0D7094276199}" destId="{79D1C5AE-8290-4870-A197-9F572DF9DE7E}" srcOrd="0" destOrd="0" presId="urn:microsoft.com/office/officeart/2018/5/layout/IconCircleLabelList"/>
    <dgm:cxn modelId="{715BA320-9A5E-48BC-A1F9-AB5B884C8AAD}" type="presOf" srcId="{4398907B-94BB-4A4D-B0E7-DCE1E36DDBBB}" destId="{C176ABC6-BB83-4C0B-B833-3D7B759CC13D}" srcOrd="0" destOrd="0" presId="urn:microsoft.com/office/officeart/2018/5/layout/IconCircleLabelList"/>
    <dgm:cxn modelId="{C8F03B25-8974-4522-AE18-AC64907BB44A}" type="presOf" srcId="{6B110DD4-F281-43CB-AAC4-7DEC2C235B49}" destId="{7A6164D2-02C7-4423-9855-5C1CE6F54BA8}" srcOrd="0" destOrd="0" presId="urn:microsoft.com/office/officeart/2018/5/layout/IconCircleLabelList"/>
    <dgm:cxn modelId="{B6EC1E43-F6BD-47B7-ADD9-29E1640844F7}" srcId="{8099C772-7B90-4692-9463-93A3841098CF}" destId="{6B110DD4-F281-43CB-AAC4-7DEC2C235B49}" srcOrd="4" destOrd="0" parTransId="{08AEC4FC-4BE5-4BB7-9252-C353F6E3D846}" sibTransId="{06E0F5A0-E21C-46CC-8426-3003631F2F8D}"/>
    <dgm:cxn modelId="{36DE4354-DAA1-4973-AFCB-08A9CA804E78}" srcId="{8099C772-7B90-4692-9463-93A3841098CF}" destId="{A2302239-10C6-4650-876B-476468412698}" srcOrd="1" destOrd="0" parTransId="{631276CA-12CB-4797-9793-0F9FD99B7CF8}" sibTransId="{27468619-47B2-4BA8-B958-2F1D159E0CD1}"/>
    <dgm:cxn modelId="{C287258E-9A6E-410C-BBF1-48C16E6FFF46}" type="presOf" srcId="{A2302239-10C6-4650-876B-476468412698}" destId="{C799A242-86E3-4032-8854-1717F19F40F1}" srcOrd="0" destOrd="0" presId="urn:microsoft.com/office/officeart/2018/5/layout/IconCircleLabelList"/>
    <dgm:cxn modelId="{9AD1998F-A07A-4021-ABFD-4F764488F260}" srcId="{8099C772-7B90-4692-9463-93A3841098CF}" destId="{5A188099-9CF9-44F0-8B2C-3279523DD045}" srcOrd="2" destOrd="0" parTransId="{231EA6A1-FB16-43CE-85D9-F61615BAA1EE}" sibTransId="{C675B09D-7AF1-4DDF-82A8-46F30CD88EA9}"/>
    <dgm:cxn modelId="{3B84C8B5-2E2C-47F3-9A08-6DB02A579300}" type="presOf" srcId="{5A188099-9CF9-44F0-8B2C-3279523DD045}" destId="{21C322D8-B237-4D9F-9EFE-94EB50DD5766}" srcOrd="0" destOrd="0" presId="urn:microsoft.com/office/officeart/2018/5/layout/IconCircleLabelList"/>
    <dgm:cxn modelId="{26E317BC-3E71-4BBC-9EE3-FCC602D7F505}" type="presOf" srcId="{8099C772-7B90-4692-9463-93A3841098CF}" destId="{43D76088-1B71-43B9-BB31-FEFC06459C7F}" srcOrd="0" destOrd="0" presId="urn:microsoft.com/office/officeart/2018/5/layout/IconCircleLabelList"/>
    <dgm:cxn modelId="{235699F5-2CF8-4167-914E-8C34B98F29A2}" srcId="{8099C772-7B90-4692-9463-93A3841098CF}" destId="{4398907B-94BB-4A4D-B0E7-DCE1E36DDBBB}" srcOrd="0" destOrd="0" parTransId="{C1B5299D-0DF6-443A-AA38-DA46E27F4A12}" sibTransId="{26DF14C7-3B42-4017-B1B2-08B742A104F8}"/>
    <dgm:cxn modelId="{29D82C75-C0A6-497D-A854-B4D45080A093}" type="presParOf" srcId="{43D76088-1B71-43B9-BB31-FEFC06459C7F}" destId="{F86E5FBC-6352-4E20-94DC-1D898C7D73D0}" srcOrd="0" destOrd="0" presId="urn:microsoft.com/office/officeart/2018/5/layout/IconCircleLabelList"/>
    <dgm:cxn modelId="{93032DA5-BC2E-4C03-AC8E-A99178BC51D9}" type="presParOf" srcId="{F86E5FBC-6352-4E20-94DC-1D898C7D73D0}" destId="{580CDD1B-DB49-4A31-ACD6-60C3F4BA79B9}" srcOrd="0" destOrd="0" presId="urn:microsoft.com/office/officeart/2018/5/layout/IconCircleLabelList"/>
    <dgm:cxn modelId="{64A89934-103A-4236-9F3A-BB5F10ED6C47}" type="presParOf" srcId="{F86E5FBC-6352-4E20-94DC-1D898C7D73D0}" destId="{F8260299-319D-4894-9F07-5D7856B88B7A}" srcOrd="1" destOrd="0" presId="urn:microsoft.com/office/officeart/2018/5/layout/IconCircleLabelList"/>
    <dgm:cxn modelId="{E307E24B-407A-4249-9AEF-6B595E4E1A4E}" type="presParOf" srcId="{F86E5FBC-6352-4E20-94DC-1D898C7D73D0}" destId="{CD1A0396-048E-4A2E-86D5-CE8D66BE816A}" srcOrd="2" destOrd="0" presId="urn:microsoft.com/office/officeart/2018/5/layout/IconCircleLabelList"/>
    <dgm:cxn modelId="{874644F0-FAA6-4C35-A74D-7CF492B135C4}" type="presParOf" srcId="{F86E5FBC-6352-4E20-94DC-1D898C7D73D0}" destId="{C176ABC6-BB83-4C0B-B833-3D7B759CC13D}" srcOrd="3" destOrd="0" presId="urn:microsoft.com/office/officeart/2018/5/layout/IconCircleLabelList"/>
    <dgm:cxn modelId="{C64D2958-E0E4-453B-8749-463A951657EF}" type="presParOf" srcId="{43D76088-1B71-43B9-BB31-FEFC06459C7F}" destId="{1F59B83E-F888-499B-B2AE-E0B8392FD8C3}" srcOrd="1" destOrd="0" presId="urn:microsoft.com/office/officeart/2018/5/layout/IconCircleLabelList"/>
    <dgm:cxn modelId="{6FEB619A-F479-4117-A98F-2B4716B6B220}" type="presParOf" srcId="{43D76088-1B71-43B9-BB31-FEFC06459C7F}" destId="{326A1EEA-A1E2-4BD7-9BCC-25FFF6F835C4}" srcOrd="2" destOrd="0" presId="urn:microsoft.com/office/officeart/2018/5/layout/IconCircleLabelList"/>
    <dgm:cxn modelId="{D65682E9-ED99-43C2-97AA-ED595F1B08E4}" type="presParOf" srcId="{326A1EEA-A1E2-4BD7-9BCC-25FFF6F835C4}" destId="{E207C3D7-25EC-4A2E-A937-4D74A1E18EF4}" srcOrd="0" destOrd="0" presId="urn:microsoft.com/office/officeart/2018/5/layout/IconCircleLabelList"/>
    <dgm:cxn modelId="{581F274A-AA16-4B97-B20E-38493EB14882}" type="presParOf" srcId="{326A1EEA-A1E2-4BD7-9BCC-25FFF6F835C4}" destId="{77DD3513-39B4-44DF-9C84-66FDD2212FEE}" srcOrd="1" destOrd="0" presId="urn:microsoft.com/office/officeart/2018/5/layout/IconCircleLabelList"/>
    <dgm:cxn modelId="{FDEE76EC-1E36-4406-8678-AD58B9F7EC48}" type="presParOf" srcId="{326A1EEA-A1E2-4BD7-9BCC-25FFF6F835C4}" destId="{537E364F-8415-4FD3-BCAD-0FA66739DA34}" srcOrd="2" destOrd="0" presId="urn:microsoft.com/office/officeart/2018/5/layout/IconCircleLabelList"/>
    <dgm:cxn modelId="{8AF8B1A7-B2FA-4DB6-99A5-61E66F04B8EE}" type="presParOf" srcId="{326A1EEA-A1E2-4BD7-9BCC-25FFF6F835C4}" destId="{C799A242-86E3-4032-8854-1717F19F40F1}" srcOrd="3" destOrd="0" presId="urn:microsoft.com/office/officeart/2018/5/layout/IconCircleLabelList"/>
    <dgm:cxn modelId="{6A11AF08-76FD-419A-B924-E8BDD9974B62}" type="presParOf" srcId="{43D76088-1B71-43B9-BB31-FEFC06459C7F}" destId="{FACFB6D5-CD3B-42C7-B148-3BC9A370B3EE}" srcOrd="3" destOrd="0" presId="urn:microsoft.com/office/officeart/2018/5/layout/IconCircleLabelList"/>
    <dgm:cxn modelId="{3CC2B5E1-E673-43CA-B62F-48DEFB3CE1ED}" type="presParOf" srcId="{43D76088-1B71-43B9-BB31-FEFC06459C7F}" destId="{5E39189D-508E-40BC-A911-111CF64B3E7D}" srcOrd="4" destOrd="0" presId="urn:microsoft.com/office/officeart/2018/5/layout/IconCircleLabelList"/>
    <dgm:cxn modelId="{43EE1773-80B0-4C1C-8DC8-3C8B0F197205}" type="presParOf" srcId="{5E39189D-508E-40BC-A911-111CF64B3E7D}" destId="{1E0CE877-2354-4324-A891-9AE99B80E250}" srcOrd="0" destOrd="0" presId="urn:microsoft.com/office/officeart/2018/5/layout/IconCircleLabelList"/>
    <dgm:cxn modelId="{AD8D45C3-AE31-402C-8763-1F7C1CCEE4DE}" type="presParOf" srcId="{5E39189D-508E-40BC-A911-111CF64B3E7D}" destId="{6B30C4FB-8E23-4AF2-85E3-96C1B6DDE7DC}" srcOrd="1" destOrd="0" presId="urn:microsoft.com/office/officeart/2018/5/layout/IconCircleLabelList"/>
    <dgm:cxn modelId="{3FB67193-E105-4016-90AB-C198F29C2802}" type="presParOf" srcId="{5E39189D-508E-40BC-A911-111CF64B3E7D}" destId="{1D4F042E-0469-45F9-8485-689EDF533ABB}" srcOrd="2" destOrd="0" presId="urn:microsoft.com/office/officeart/2018/5/layout/IconCircleLabelList"/>
    <dgm:cxn modelId="{9B7401E6-C1FD-4F66-AD51-9D42BC772FEA}" type="presParOf" srcId="{5E39189D-508E-40BC-A911-111CF64B3E7D}" destId="{21C322D8-B237-4D9F-9EFE-94EB50DD5766}" srcOrd="3" destOrd="0" presId="urn:microsoft.com/office/officeart/2018/5/layout/IconCircleLabelList"/>
    <dgm:cxn modelId="{8EFED2A6-81B5-4F6C-99EF-D4F0B9F6BD96}" type="presParOf" srcId="{43D76088-1B71-43B9-BB31-FEFC06459C7F}" destId="{47DE370E-8D4B-4582-AEAE-42B1D85C979C}" srcOrd="5" destOrd="0" presId="urn:microsoft.com/office/officeart/2018/5/layout/IconCircleLabelList"/>
    <dgm:cxn modelId="{6247CEC8-0D9E-443C-832E-33A984EEF7A4}" type="presParOf" srcId="{43D76088-1B71-43B9-BB31-FEFC06459C7F}" destId="{A13D1F7F-8325-4CD0-9E7F-D6061EFA11B0}" srcOrd="6" destOrd="0" presId="urn:microsoft.com/office/officeart/2018/5/layout/IconCircleLabelList"/>
    <dgm:cxn modelId="{F4436AF0-74D0-48FC-91D3-3B6FA55C1484}" type="presParOf" srcId="{A13D1F7F-8325-4CD0-9E7F-D6061EFA11B0}" destId="{881101E1-B7D3-4221-A264-A1D1DB23A30B}" srcOrd="0" destOrd="0" presId="urn:microsoft.com/office/officeart/2018/5/layout/IconCircleLabelList"/>
    <dgm:cxn modelId="{117B7ACA-D97A-42AA-84F9-1474DA9D1D91}" type="presParOf" srcId="{A13D1F7F-8325-4CD0-9E7F-D6061EFA11B0}" destId="{702B596F-90E6-4B0A-AA1B-9348CC9095B6}" srcOrd="1" destOrd="0" presId="urn:microsoft.com/office/officeart/2018/5/layout/IconCircleLabelList"/>
    <dgm:cxn modelId="{5722244F-BD21-48A3-9E94-1EBEC6858753}" type="presParOf" srcId="{A13D1F7F-8325-4CD0-9E7F-D6061EFA11B0}" destId="{521CCF8A-CD42-448F-8333-E6A95346D1C1}" srcOrd="2" destOrd="0" presId="urn:microsoft.com/office/officeart/2018/5/layout/IconCircleLabelList"/>
    <dgm:cxn modelId="{D99CAD34-4FA4-4A2F-AB1C-91B044AE62D7}" type="presParOf" srcId="{A13D1F7F-8325-4CD0-9E7F-D6061EFA11B0}" destId="{79D1C5AE-8290-4870-A197-9F572DF9DE7E}" srcOrd="3" destOrd="0" presId="urn:microsoft.com/office/officeart/2018/5/layout/IconCircleLabelList"/>
    <dgm:cxn modelId="{451414B2-2C42-4344-9747-D952E7D48B10}" type="presParOf" srcId="{43D76088-1B71-43B9-BB31-FEFC06459C7F}" destId="{0AB73A38-3D00-4F42-811C-F88A4E941E75}" srcOrd="7" destOrd="0" presId="urn:microsoft.com/office/officeart/2018/5/layout/IconCircleLabelList"/>
    <dgm:cxn modelId="{46B3A083-6CBA-4357-BAEB-643F09FD49DB}" type="presParOf" srcId="{43D76088-1B71-43B9-BB31-FEFC06459C7F}" destId="{75C54B19-8ABB-4695-A559-EDD9FDF88C99}" srcOrd="8" destOrd="0" presId="urn:microsoft.com/office/officeart/2018/5/layout/IconCircleLabelList"/>
    <dgm:cxn modelId="{3BD39859-8C7D-4064-A630-0E675F8492E6}" type="presParOf" srcId="{75C54B19-8ABB-4695-A559-EDD9FDF88C99}" destId="{8CE39F2E-FFE2-47DB-8E7D-42CF69C9B4F5}" srcOrd="0" destOrd="0" presId="urn:microsoft.com/office/officeart/2018/5/layout/IconCircleLabelList"/>
    <dgm:cxn modelId="{AC9C3F04-AB6A-4649-A460-31612796A1C0}" type="presParOf" srcId="{75C54B19-8ABB-4695-A559-EDD9FDF88C99}" destId="{E2208888-1FA5-48C5-917B-95011F7E49C0}" srcOrd="1" destOrd="0" presId="urn:microsoft.com/office/officeart/2018/5/layout/IconCircleLabelList"/>
    <dgm:cxn modelId="{40ADED88-E98E-4531-86D3-4B2F7D34C387}" type="presParOf" srcId="{75C54B19-8ABB-4695-A559-EDD9FDF88C99}" destId="{862D1BF0-15C6-4C07-98E2-79502C0C1276}" srcOrd="2" destOrd="0" presId="urn:microsoft.com/office/officeart/2018/5/layout/IconCircleLabelList"/>
    <dgm:cxn modelId="{07C0D765-963C-4AC9-95A1-2A174360CC6C}" type="presParOf" srcId="{75C54B19-8ABB-4695-A559-EDD9FDF88C99}" destId="{7A6164D2-02C7-4423-9855-5C1CE6F54BA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F47150-B9A5-41D9-8CA6-0401E86FA480}" type="doc">
      <dgm:prSet loTypeId="urn:microsoft.com/office/officeart/2016/7/layout/BasicLinearProcessNumbered" loCatId="process" qsTypeId="urn:microsoft.com/office/officeart/2005/8/quickstyle/simple4" qsCatId="simple" csTypeId="urn:microsoft.com/office/officeart/2005/8/colors/colorful2" csCatId="colorful" phldr="1"/>
      <dgm:spPr/>
      <dgm:t>
        <a:bodyPr/>
        <a:lstStyle/>
        <a:p>
          <a:endParaRPr lang="en-US"/>
        </a:p>
      </dgm:t>
    </dgm:pt>
    <dgm:pt modelId="{35E00214-3989-4C13-BB95-18290B4EB5A7}">
      <dgm:prSet/>
      <dgm:spPr/>
      <dgm:t>
        <a:bodyPr/>
        <a:lstStyle/>
        <a:p>
          <a:pPr>
            <a:defRPr cap="all"/>
          </a:pPr>
          <a:r>
            <a:rPr lang="en-US"/>
            <a:t>Plan and be prepared to move to contingency standards as a means of delaying need for crisis standards </a:t>
          </a:r>
        </a:p>
      </dgm:t>
    </dgm:pt>
    <dgm:pt modelId="{DD6A7988-3AA4-42BB-82C6-EC724F036533}" type="parTrans" cxnId="{02E48725-FF3C-4CC8-81E7-111E04CDFA48}">
      <dgm:prSet/>
      <dgm:spPr/>
      <dgm:t>
        <a:bodyPr/>
        <a:lstStyle/>
        <a:p>
          <a:endParaRPr lang="en-US"/>
        </a:p>
      </dgm:t>
    </dgm:pt>
    <dgm:pt modelId="{A731D716-D5FA-46FA-BE77-1F091E612D75}" type="sibTrans" cxnId="{02E48725-FF3C-4CC8-81E7-111E04CDFA48}">
      <dgm:prSet phldrT="1"/>
      <dgm:spPr/>
      <dgm:t>
        <a:bodyPr/>
        <a:lstStyle/>
        <a:p>
          <a:r>
            <a:rPr lang="en-US"/>
            <a:t>1</a:t>
          </a:r>
        </a:p>
      </dgm:t>
    </dgm:pt>
    <dgm:pt modelId="{7074C8E4-CEC7-427D-A403-1C3CE362A887}">
      <dgm:prSet/>
      <dgm:spPr/>
      <dgm:t>
        <a:bodyPr/>
        <a:lstStyle/>
        <a:p>
          <a:pPr>
            <a:defRPr cap="all"/>
          </a:pPr>
          <a:r>
            <a:rPr lang="en-US"/>
            <a:t>Only activate crisis standards after all efforts to augment and expand resources are deemed inadequate </a:t>
          </a:r>
        </a:p>
      </dgm:t>
    </dgm:pt>
    <dgm:pt modelId="{AA118C48-29B6-4C75-944E-A242803EE248}" type="parTrans" cxnId="{49165DE3-411D-4CB2-A903-6CA6AF64361B}">
      <dgm:prSet/>
      <dgm:spPr/>
      <dgm:t>
        <a:bodyPr/>
        <a:lstStyle/>
        <a:p>
          <a:endParaRPr lang="en-US"/>
        </a:p>
      </dgm:t>
    </dgm:pt>
    <dgm:pt modelId="{4E312618-3655-4D7F-B144-9DA687C10EA0}" type="sibTrans" cxnId="{49165DE3-411D-4CB2-A903-6CA6AF64361B}">
      <dgm:prSet phldrT="2"/>
      <dgm:spPr/>
      <dgm:t>
        <a:bodyPr/>
        <a:lstStyle/>
        <a:p>
          <a:r>
            <a:rPr lang="en-US"/>
            <a:t>2</a:t>
          </a:r>
        </a:p>
      </dgm:t>
    </dgm:pt>
    <dgm:pt modelId="{621089E1-C57D-44D4-A7D8-9CCFA0E9D377}">
      <dgm:prSet/>
      <dgm:spPr/>
      <dgm:t>
        <a:bodyPr/>
        <a:lstStyle/>
        <a:p>
          <a:pPr>
            <a:defRPr cap="all"/>
          </a:pPr>
          <a:r>
            <a:rPr lang="en-US"/>
            <a:t>Never have allocation rationing decisions made ad-hoc by the provider. </a:t>
          </a:r>
        </a:p>
      </dgm:t>
    </dgm:pt>
    <dgm:pt modelId="{07D54730-7EF3-440E-B123-9D208D21CBDC}" type="parTrans" cxnId="{FA517CCF-90E1-4604-87A1-590DD4D0FFFC}">
      <dgm:prSet/>
      <dgm:spPr/>
      <dgm:t>
        <a:bodyPr/>
        <a:lstStyle/>
        <a:p>
          <a:endParaRPr lang="en-US"/>
        </a:p>
      </dgm:t>
    </dgm:pt>
    <dgm:pt modelId="{A2510ADC-D05D-40C1-998F-5C3E8B390572}" type="sibTrans" cxnId="{FA517CCF-90E1-4604-87A1-590DD4D0FFFC}">
      <dgm:prSet phldrT="3"/>
      <dgm:spPr/>
      <dgm:t>
        <a:bodyPr/>
        <a:lstStyle/>
        <a:p>
          <a:r>
            <a:rPr lang="en-US"/>
            <a:t>3</a:t>
          </a:r>
        </a:p>
      </dgm:t>
    </dgm:pt>
    <dgm:pt modelId="{2E90231F-F462-468C-9F99-BB70407951E2}">
      <dgm:prSet/>
      <dgm:spPr/>
      <dgm:t>
        <a:bodyPr/>
        <a:lstStyle/>
        <a:p>
          <a:pPr>
            <a:defRPr cap="all"/>
          </a:pPr>
          <a:r>
            <a:rPr lang="en-US"/>
            <a:t>Remain in contingency/crisis standards as long as necessary.</a:t>
          </a:r>
        </a:p>
      </dgm:t>
    </dgm:pt>
    <dgm:pt modelId="{6C64675C-E7FA-4EDE-B9DB-8B565018139E}" type="parTrans" cxnId="{E188F5FC-BD59-48B0-8DCA-51DE831FFF04}">
      <dgm:prSet/>
      <dgm:spPr/>
      <dgm:t>
        <a:bodyPr/>
        <a:lstStyle/>
        <a:p>
          <a:endParaRPr lang="en-US"/>
        </a:p>
      </dgm:t>
    </dgm:pt>
    <dgm:pt modelId="{0939600D-F967-4996-A677-465BD6A53B84}" type="sibTrans" cxnId="{E188F5FC-BD59-48B0-8DCA-51DE831FFF04}">
      <dgm:prSet phldrT="4"/>
      <dgm:spPr/>
      <dgm:t>
        <a:bodyPr/>
        <a:lstStyle/>
        <a:p>
          <a:r>
            <a:rPr lang="en-US"/>
            <a:t>4</a:t>
          </a:r>
        </a:p>
      </dgm:t>
    </dgm:pt>
    <dgm:pt modelId="{82A96686-03A1-4530-AF10-E810093450CA}" type="pres">
      <dgm:prSet presAssocID="{03F47150-B9A5-41D9-8CA6-0401E86FA480}" presName="Name0" presStyleCnt="0">
        <dgm:presLayoutVars>
          <dgm:animLvl val="lvl"/>
          <dgm:resizeHandles val="exact"/>
        </dgm:presLayoutVars>
      </dgm:prSet>
      <dgm:spPr/>
    </dgm:pt>
    <dgm:pt modelId="{C110A784-D110-4A5B-A84E-BCE5E853AEE3}" type="pres">
      <dgm:prSet presAssocID="{35E00214-3989-4C13-BB95-18290B4EB5A7}" presName="compositeNode" presStyleCnt="0">
        <dgm:presLayoutVars>
          <dgm:bulletEnabled val="1"/>
        </dgm:presLayoutVars>
      </dgm:prSet>
      <dgm:spPr/>
    </dgm:pt>
    <dgm:pt modelId="{029C80F1-0ABE-425C-87DF-A8A5EA61F31F}" type="pres">
      <dgm:prSet presAssocID="{35E00214-3989-4C13-BB95-18290B4EB5A7}" presName="bgRect" presStyleLbl="bgAccFollowNode1" presStyleIdx="0" presStyleCnt="4"/>
      <dgm:spPr/>
    </dgm:pt>
    <dgm:pt modelId="{DCF2606A-0855-464C-8361-6BFE9B2C0DDA}" type="pres">
      <dgm:prSet presAssocID="{A731D716-D5FA-46FA-BE77-1F091E612D75}" presName="sibTransNodeCircle" presStyleLbl="alignNode1" presStyleIdx="0" presStyleCnt="8">
        <dgm:presLayoutVars>
          <dgm:chMax val="0"/>
          <dgm:bulletEnabled/>
        </dgm:presLayoutVars>
      </dgm:prSet>
      <dgm:spPr/>
    </dgm:pt>
    <dgm:pt modelId="{BDA9D54B-23E2-4E4A-BC8B-D5A94DDDC8C1}" type="pres">
      <dgm:prSet presAssocID="{35E00214-3989-4C13-BB95-18290B4EB5A7}" presName="bottomLine" presStyleLbl="alignNode1" presStyleIdx="1" presStyleCnt="8">
        <dgm:presLayoutVars/>
      </dgm:prSet>
      <dgm:spPr/>
    </dgm:pt>
    <dgm:pt modelId="{64D5E7DA-CE0D-40BB-8C98-0FEAE41A98EF}" type="pres">
      <dgm:prSet presAssocID="{35E00214-3989-4C13-BB95-18290B4EB5A7}" presName="nodeText" presStyleLbl="bgAccFollowNode1" presStyleIdx="0" presStyleCnt="4">
        <dgm:presLayoutVars>
          <dgm:bulletEnabled val="1"/>
        </dgm:presLayoutVars>
      </dgm:prSet>
      <dgm:spPr/>
    </dgm:pt>
    <dgm:pt modelId="{2A46CE83-B9BD-4BBA-897C-1E69A9F615CF}" type="pres">
      <dgm:prSet presAssocID="{A731D716-D5FA-46FA-BE77-1F091E612D75}" presName="sibTrans" presStyleCnt="0"/>
      <dgm:spPr/>
    </dgm:pt>
    <dgm:pt modelId="{AD31C136-F9D6-4840-9610-10FC5B57CE3F}" type="pres">
      <dgm:prSet presAssocID="{7074C8E4-CEC7-427D-A403-1C3CE362A887}" presName="compositeNode" presStyleCnt="0">
        <dgm:presLayoutVars>
          <dgm:bulletEnabled val="1"/>
        </dgm:presLayoutVars>
      </dgm:prSet>
      <dgm:spPr/>
    </dgm:pt>
    <dgm:pt modelId="{A680EC80-66E3-4124-B95F-E09C62CAE4CA}" type="pres">
      <dgm:prSet presAssocID="{7074C8E4-CEC7-427D-A403-1C3CE362A887}" presName="bgRect" presStyleLbl="bgAccFollowNode1" presStyleIdx="1" presStyleCnt="4"/>
      <dgm:spPr/>
    </dgm:pt>
    <dgm:pt modelId="{7E1A2C86-00F6-4E30-9863-3BB7C53BF8AE}" type="pres">
      <dgm:prSet presAssocID="{4E312618-3655-4D7F-B144-9DA687C10EA0}" presName="sibTransNodeCircle" presStyleLbl="alignNode1" presStyleIdx="2" presStyleCnt="8">
        <dgm:presLayoutVars>
          <dgm:chMax val="0"/>
          <dgm:bulletEnabled/>
        </dgm:presLayoutVars>
      </dgm:prSet>
      <dgm:spPr/>
    </dgm:pt>
    <dgm:pt modelId="{8A26553A-26C5-4AE2-AA67-FAA9F4ED225D}" type="pres">
      <dgm:prSet presAssocID="{7074C8E4-CEC7-427D-A403-1C3CE362A887}" presName="bottomLine" presStyleLbl="alignNode1" presStyleIdx="3" presStyleCnt="8">
        <dgm:presLayoutVars/>
      </dgm:prSet>
      <dgm:spPr/>
    </dgm:pt>
    <dgm:pt modelId="{27F43007-B852-4FCC-A456-B5A8FA3EC5A8}" type="pres">
      <dgm:prSet presAssocID="{7074C8E4-CEC7-427D-A403-1C3CE362A887}" presName="nodeText" presStyleLbl="bgAccFollowNode1" presStyleIdx="1" presStyleCnt="4">
        <dgm:presLayoutVars>
          <dgm:bulletEnabled val="1"/>
        </dgm:presLayoutVars>
      </dgm:prSet>
      <dgm:spPr/>
    </dgm:pt>
    <dgm:pt modelId="{9246F4F7-CAC9-4CB9-9587-4E1404A57ADD}" type="pres">
      <dgm:prSet presAssocID="{4E312618-3655-4D7F-B144-9DA687C10EA0}" presName="sibTrans" presStyleCnt="0"/>
      <dgm:spPr/>
    </dgm:pt>
    <dgm:pt modelId="{19414174-5DCC-4733-871E-BA20116D526D}" type="pres">
      <dgm:prSet presAssocID="{621089E1-C57D-44D4-A7D8-9CCFA0E9D377}" presName="compositeNode" presStyleCnt="0">
        <dgm:presLayoutVars>
          <dgm:bulletEnabled val="1"/>
        </dgm:presLayoutVars>
      </dgm:prSet>
      <dgm:spPr/>
    </dgm:pt>
    <dgm:pt modelId="{B01532B9-B2AA-4038-A9FF-B89D82C287B8}" type="pres">
      <dgm:prSet presAssocID="{621089E1-C57D-44D4-A7D8-9CCFA0E9D377}" presName="bgRect" presStyleLbl="bgAccFollowNode1" presStyleIdx="2" presStyleCnt="4"/>
      <dgm:spPr/>
    </dgm:pt>
    <dgm:pt modelId="{FF19D50C-1F3E-4A61-A44F-7D5D9929A920}" type="pres">
      <dgm:prSet presAssocID="{A2510ADC-D05D-40C1-998F-5C3E8B390572}" presName="sibTransNodeCircle" presStyleLbl="alignNode1" presStyleIdx="4" presStyleCnt="8">
        <dgm:presLayoutVars>
          <dgm:chMax val="0"/>
          <dgm:bulletEnabled/>
        </dgm:presLayoutVars>
      </dgm:prSet>
      <dgm:spPr/>
    </dgm:pt>
    <dgm:pt modelId="{BBD349D9-8E02-48DB-9712-1792D2650A1A}" type="pres">
      <dgm:prSet presAssocID="{621089E1-C57D-44D4-A7D8-9CCFA0E9D377}" presName="bottomLine" presStyleLbl="alignNode1" presStyleIdx="5" presStyleCnt="8">
        <dgm:presLayoutVars/>
      </dgm:prSet>
      <dgm:spPr/>
    </dgm:pt>
    <dgm:pt modelId="{1C78C9EC-0684-420C-B31C-433FB9EEE585}" type="pres">
      <dgm:prSet presAssocID="{621089E1-C57D-44D4-A7D8-9CCFA0E9D377}" presName="nodeText" presStyleLbl="bgAccFollowNode1" presStyleIdx="2" presStyleCnt="4">
        <dgm:presLayoutVars>
          <dgm:bulletEnabled val="1"/>
        </dgm:presLayoutVars>
      </dgm:prSet>
      <dgm:spPr/>
    </dgm:pt>
    <dgm:pt modelId="{BC1F6B07-756C-447F-85E2-4C4BB12CC2B9}" type="pres">
      <dgm:prSet presAssocID="{A2510ADC-D05D-40C1-998F-5C3E8B390572}" presName="sibTrans" presStyleCnt="0"/>
      <dgm:spPr/>
    </dgm:pt>
    <dgm:pt modelId="{BC6A5F75-27E4-4664-B553-345520D1D2BF}" type="pres">
      <dgm:prSet presAssocID="{2E90231F-F462-468C-9F99-BB70407951E2}" presName="compositeNode" presStyleCnt="0">
        <dgm:presLayoutVars>
          <dgm:bulletEnabled val="1"/>
        </dgm:presLayoutVars>
      </dgm:prSet>
      <dgm:spPr/>
    </dgm:pt>
    <dgm:pt modelId="{E52F5F5C-B211-493B-B1EC-7ED2EB487D5F}" type="pres">
      <dgm:prSet presAssocID="{2E90231F-F462-468C-9F99-BB70407951E2}" presName="bgRect" presStyleLbl="bgAccFollowNode1" presStyleIdx="3" presStyleCnt="4"/>
      <dgm:spPr/>
    </dgm:pt>
    <dgm:pt modelId="{B2E00DF4-2562-46FD-A4FD-347FBECE976B}" type="pres">
      <dgm:prSet presAssocID="{0939600D-F967-4996-A677-465BD6A53B84}" presName="sibTransNodeCircle" presStyleLbl="alignNode1" presStyleIdx="6" presStyleCnt="8">
        <dgm:presLayoutVars>
          <dgm:chMax val="0"/>
          <dgm:bulletEnabled/>
        </dgm:presLayoutVars>
      </dgm:prSet>
      <dgm:spPr/>
    </dgm:pt>
    <dgm:pt modelId="{9ACDA20E-9F04-4C56-92B3-04A061876475}" type="pres">
      <dgm:prSet presAssocID="{2E90231F-F462-468C-9F99-BB70407951E2}" presName="bottomLine" presStyleLbl="alignNode1" presStyleIdx="7" presStyleCnt="8">
        <dgm:presLayoutVars/>
      </dgm:prSet>
      <dgm:spPr/>
    </dgm:pt>
    <dgm:pt modelId="{D9198C1F-0DFB-48D3-99F3-635459966F28}" type="pres">
      <dgm:prSet presAssocID="{2E90231F-F462-468C-9F99-BB70407951E2}" presName="nodeText" presStyleLbl="bgAccFollowNode1" presStyleIdx="3" presStyleCnt="4">
        <dgm:presLayoutVars>
          <dgm:bulletEnabled val="1"/>
        </dgm:presLayoutVars>
      </dgm:prSet>
      <dgm:spPr/>
    </dgm:pt>
  </dgm:ptLst>
  <dgm:cxnLst>
    <dgm:cxn modelId="{26A1E81B-4CC2-4D7F-86BF-847F9F5A7860}" type="presOf" srcId="{A731D716-D5FA-46FA-BE77-1F091E612D75}" destId="{DCF2606A-0855-464C-8361-6BFE9B2C0DDA}" srcOrd="0" destOrd="0" presId="urn:microsoft.com/office/officeart/2016/7/layout/BasicLinearProcessNumbered"/>
    <dgm:cxn modelId="{02E48725-FF3C-4CC8-81E7-111E04CDFA48}" srcId="{03F47150-B9A5-41D9-8CA6-0401E86FA480}" destId="{35E00214-3989-4C13-BB95-18290B4EB5A7}" srcOrd="0" destOrd="0" parTransId="{DD6A7988-3AA4-42BB-82C6-EC724F036533}" sibTransId="{A731D716-D5FA-46FA-BE77-1F091E612D75}"/>
    <dgm:cxn modelId="{6DA2DE3C-91B0-44A7-AA39-534758308434}" type="presOf" srcId="{7074C8E4-CEC7-427D-A403-1C3CE362A887}" destId="{A680EC80-66E3-4124-B95F-E09C62CAE4CA}" srcOrd="0" destOrd="0" presId="urn:microsoft.com/office/officeart/2016/7/layout/BasicLinearProcessNumbered"/>
    <dgm:cxn modelId="{D944EE74-5F0D-422F-B135-DC177952D1ED}" type="presOf" srcId="{0939600D-F967-4996-A677-465BD6A53B84}" destId="{B2E00DF4-2562-46FD-A4FD-347FBECE976B}" srcOrd="0" destOrd="0" presId="urn:microsoft.com/office/officeart/2016/7/layout/BasicLinearProcessNumbered"/>
    <dgm:cxn modelId="{235F2980-1BA6-4201-A0EC-DBC671AA1E49}" type="presOf" srcId="{621089E1-C57D-44D4-A7D8-9CCFA0E9D377}" destId="{B01532B9-B2AA-4038-A9FF-B89D82C287B8}" srcOrd="0" destOrd="0" presId="urn:microsoft.com/office/officeart/2016/7/layout/BasicLinearProcessNumbered"/>
    <dgm:cxn modelId="{121B6590-417E-4FB5-84A1-90E16E0FF5C0}" type="presOf" srcId="{35E00214-3989-4C13-BB95-18290B4EB5A7}" destId="{029C80F1-0ABE-425C-87DF-A8A5EA61F31F}" srcOrd="0" destOrd="0" presId="urn:microsoft.com/office/officeart/2016/7/layout/BasicLinearProcessNumbered"/>
    <dgm:cxn modelId="{90327592-7C0D-4B3D-AA82-FEA39B2C6892}" type="presOf" srcId="{2E90231F-F462-468C-9F99-BB70407951E2}" destId="{D9198C1F-0DFB-48D3-99F3-635459966F28}" srcOrd="1" destOrd="0" presId="urn:microsoft.com/office/officeart/2016/7/layout/BasicLinearProcessNumbered"/>
    <dgm:cxn modelId="{C42693A7-0284-4B19-98EF-AA3DC8EE09A5}" type="presOf" srcId="{4E312618-3655-4D7F-B144-9DA687C10EA0}" destId="{7E1A2C86-00F6-4E30-9863-3BB7C53BF8AE}" srcOrd="0" destOrd="0" presId="urn:microsoft.com/office/officeart/2016/7/layout/BasicLinearProcessNumbered"/>
    <dgm:cxn modelId="{F8FC4AAA-42D7-492C-953A-C7305BBE6974}" type="presOf" srcId="{2E90231F-F462-468C-9F99-BB70407951E2}" destId="{E52F5F5C-B211-493B-B1EC-7ED2EB487D5F}" srcOrd="0" destOrd="0" presId="urn:microsoft.com/office/officeart/2016/7/layout/BasicLinearProcessNumbered"/>
    <dgm:cxn modelId="{4F99C5B2-0233-43A9-9BD4-A1428CDCDB3B}" type="presOf" srcId="{03F47150-B9A5-41D9-8CA6-0401E86FA480}" destId="{82A96686-03A1-4530-AF10-E810093450CA}" srcOrd="0" destOrd="0" presId="urn:microsoft.com/office/officeart/2016/7/layout/BasicLinearProcessNumbered"/>
    <dgm:cxn modelId="{0FEDD4B6-E157-4FE2-AD84-280A8990DBA2}" type="presOf" srcId="{7074C8E4-CEC7-427D-A403-1C3CE362A887}" destId="{27F43007-B852-4FCC-A456-B5A8FA3EC5A8}" srcOrd="1" destOrd="0" presId="urn:microsoft.com/office/officeart/2016/7/layout/BasicLinearProcessNumbered"/>
    <dgm:cxn modelId="{E7416EC7-F369-4F90-8E78-2441BD74F130}" type="presOf" srcId="{35E00214-3989-4C13-BB95-18290B4EB5A7}" destId="{64D5E7DA-CE0D-40BB-8C98-0FEAE41A98EF}" srcOrd="1" destOrd="0" presId="urn:microsoft.com/office/officeart/2016/7/layout/BasicLinearProcessNumbered"/>
    <dgm:cxn modelId="{FA517CCF-90E1-4604-87A1-590DD4D0FFFC}" srcId="{03F47150-B9A5-41D9-8CA6-0401E86FA480}" destId="{621089E1-C57D-44D4-A7D8-9CCFA0E9D377}" srcOrd="2" destOrd="0" parTransId="{07D54730-7EF3-440E-B123-9D208D21CBDC}" sibTransId="{A2510ADC-D05D-40C1-998F-5C3E8B390572}"/>
    <dgm:cxn modelId="{5AE43BD1-A695-4099-B89D-E65EB3B031B7}" type="presOf" srcId="{A2510ADC-D05D-40C1-998F-5C3E8B390572}" destId="{FF19D50C-1F3E-4A61-A44F-7D5D9929A920}" srcOrd="0" destOrd="0" presId="urn:microsoft.com/office/officeart/2016/7/layout/BasicLinearProcessNumbered"/>
    <dgm:cxn modelId="{49165DE3-411D-4CB2-A903-6CA6AF64361B}" srcId="{03F47150-B9A5-41D9-8CA6-0401E86FA480}" destId="{7074C8E4-CEC7-427D-A403-1C3CE362A887}" srcOrd="1" destOrd="0" parTransId="{AA118C48-29B6-4C75-944E-A242803EE248}" sibTransId="{4E312618-3655-4D7F-B144-9DA687C10EA0}"/>
    <dgm:cxn modelId="{DC6307EA-0064-4791-9E5B-99F8EE4306C7}" type="presOf" srcId="{621089E1-C57D-44D4-A7D8-9CCFA0E9D377}" destId="{1C78C9EC-0684-420C-B31C-433FB9EEE585}" srcOrd="1" destOrd="0" presId="urn:microsoft.com/office/officeart/2016/7/layout/BasicLinearProcessNumbered"/>
    <dgm:cxn modelId="{E188F5FC-BD59-48B0-8DCA-51DE831FFF04}" srcId="{03F47150-B9A5-41D9-8CA6-0401E86FA480}" destId="{2E90231F-F462-468C-9F99-BB70407951E2}" srcOrd="3" destOrd="0" parTransId="{6C64675C-E7FA-4EDE-B9DB-8B565018139E}" sibTransId="{0939600D-F967-4996-A677-465BD6A53B84}"/>
    <dgm:cxn modelId="{99CE87DA-0241-46E0-B3D6-553C6C9C913C}" type="presParOf" srcId="{82A96686-03A1-4530-AF10-E810093450CA}" destId="{C110A784-D110-4A5B-A84E-BCE5E853AEE3}" srcOrd="0" destOrd="0" presId="urn:microsoft.com/office/officeart/2016/7/layout/BasicLinearProcessNumbered"/>
    <dgm:cxn modelId="{B307026D-EF54-4A50-B404-C74D1F8B250C}" type="presParOf" srcId="{C110A784-D110-4A5B-A84E-BCE5E853AEE3}" destId="{029C80F1-0ABE-425C-87DF-A8A5EA61F31F}" srcOrd="0" destOrd="0" presId="urn:microsoft.com/office/officeart/2016/7/layout/BasicLinearProcessNumbered"/>
    <dgm:cxn modelId="{B7A4A853-09A3-4ECF-B240-9CE7FE5B9B88}" type="presParOf" srcId="{C110A784-D110-4A5B-A84E-BCE5E853AEE3}" destId="{DCF2606A-0855-464C-8361-6BFE9B2C0DDA}" srcOrd="1" destOrd="0" presId="urn:microsoft.com/office/officeart/2016/7/layout/BasicLinearProcessNumbered"/>
    <dgm:cxn modelId="{692CC619-161A-4A66-A5B6-049D6846706F}" type="presParOf" srcId="{C110A784-D110-4A5B-A84E-BCE5E853AEE3}" destId="{BDA9D54B-23E2-4E4A-BC8B-D5A94DDDC8C1}" srcOrd="2" destOrd="0" presId="urn:microsoft.com/office/officeart/2016/7/layout/BasicLinearProcessNumbered"/>
    <dgm:cxn modelId="{0B4CB1A2-61D8-4AC8-B147-1714BF146623}" type="presParOf" srcId="{C110A784-D110-4A5B-A84E-BCE5E853AEE3}" destId="{64D5E7DA-CE0D-40BB-8C98-0FEAE41A98EF}" srcOrd="3" destOrd="0" presId="urn:microsoft.com/office/officeart/2016/7/layout/BasicLinearProcessNumbered"/>
    <dgm:cxn modelId="{57CF8B98-BC7C-4DC7-B082-231F5CCB396D}" type="presParOf" srcId="{82A96686-03A1-4530-AF10-E810093450CA}" destId="{2A46CE83-B9BD-4BBA-897C-1E69A9F615CF}" srcOrd="1" destOrd="0" presId="urn:microsoft.com/office/officeart/2016/7/layout/BasicLinearProcessNumbered"/>
    <dgm:cxn modelId="{AED4382F-E0AD-4AA8-89AC-2824C93E6CDF}" type="presParOf" srcId="{82A96686-03A1-4530-AF10-E810093450CA}" destId="{AD31C136-F9D6-4840-9610-10FC5B57CE3F}" srcOrd="2" destOrd="0" presId="urn:microsoft.com/office/officeart/2016/7/layout/BasicLinearProcessNumbered"/>
    <dgm:cxn modelId="{7634BC83-21D2-401F-9E0A-8E89065048BE}" type="presParOf" srcId="{AD31C136-F9D6-4840-9610-10FC5B57CE3F}" destId="{A680EC80-66E3-4124-B95F-E09C62CAE4CA}" srcOrd="0" destOrd="0" presId="urn:microsoft.com/office/officeart/2016/7/layout/BasicLinearProcessNumbered"/>
    <dgm:cxn modelId="{04C15C9E-5AAB-4A92-82F4-9F277E3AACA8}" type="presParOf" srcId="{AD31C136-F9D6-4840-9610-10FC5B57CE3F}" destId="{7E1A2C86-00F6-4E30-9863-3BB7C53BF8AE}" srcOrd="1" destOrd="0" presId="urn:microsoft.com/office/officeart/2016/7/layout/BasicLinearProcessNumbered"/>
    <dgm:cxn modelId="{95773D9F-8189-450A-B82E-AD29E3735669}" type="presParOf" srcId="{AD31C136-F9D6-4840-9610-10FC5B57CE3F}" destId="{8A26553A-26C5-4AE2-AA67-FAA9F4ED225D}" srcOrd="2" destOrd="0" presId="urn:microsoft.com/office/officeart/2016/7/layout/BasicLinearProcessNumbered"/>
    <dgm:cxn modelId="{61227AC2-5E97-4059-9368-D3D5BC7F6E9C}" type="presParOf" srcId="{AD31C136-F9D6-4840-9610-10FC5B57CE3F}" destId="{27F43007-B852-4FCC-A456-B5A8FA3EC5A8}" srcOrd="3" destOrd="0" presId="urn:microsoft.com/office/officeart/2016/7/layout/BasicLinearProcessNumbered"/>
    <dgm:cxn modelId="{9499FB0E-09C0-480F-A8F6-B5EF34A5DD29}" type="presParOf" srcId="{82A96686-03A1-4530-AF10-E810093450CA}" destId="{9246F4F7-CAC9-4CB9-9587-4E1404A57ADD}" srcOrd="3" destOrd="0" presId="urn:microsoft.com/office/officeart/2016/7/layout/BasicLinearProcessNumbered"/>
    <dgm:cxn modelId="{1B5E4E90-75DA-4B79-9F89-5C12DA3E47AB}" type="presParOf" srcId="{82A96686-03A1-4530-AF10-E810093450CA}" destId="{19414174-5DCC-4733-871E-BA20116D526D}" srcOrd="4" destOrd="0" presId="urn:microsoft.com/office/officeart/2016/7/layout/BasicLinearProcessNumbered"/>
    <dgm:cxn modelId="{7174F0F9-899B-46DA-8432-3C2C1321CE2D}" type="presParOf" srcId="{19414174-5DCC-4733-871E-BA20116D526D}" destId="{B01532B9-B2AA-4038-A9FF-B89D82C287B8}" srcOrd="0" destOrd="0" presId="urn:microsoft.com/office/officeart/2016/7/layout/BasicLinearProcessNumbered"/>
    <dgm:cxn modelId="{A8779526-3DC2-4A49-9222-973861E3C681}" type="presParOf" srcId="{19414174-5DCC-4733-871E-BA20116D526D}" destId="{FF19D50C-1F3E-4A61-A44F-7D5D9929A920}" srcOrd="1" destOrd="0" presId="urn:microsoft.com/office/officeart/2016/7/layout/BasicLinearProcessNumbered"/>
    <dgm:cxn modelId="{3BB2C365-840D-4768-AEBD-EAF8A9709B5D}" type="presParOf" srcId="{19414174-5DCC-4733-871E-BA20116D526D}" destId="{BBD349D9-8E02-48DB-9712-1792D2650A1A}" srcOrd="2" destOrd="0" presId="urn:microsoft.com/office/officeart/2016/7/layout/BasicLinearProcessNumbered"/>
    <dgm:cxn modelId="{EE0D1FF3-F371-4F65-AEFC-B00C18723CFF}" type="presParOf" srcId="{19414174-5DCC-4733-871E-BA20116D526D}" destId="{1C78C9EC-0684-420C-B31C-433FB9EEE585}" srcOrd="3" destOrd="0" presId="urn:microsoft.com/office/officeart/2016/7/layout/BasicLinearProcessNumbered"/>
    <dgm:cxn modelId="{3029879F-DE76-450A-9043-FE7281DF2A6D}" type="presParOf" srcId="{82A96686-03A1-4530-AF10-E810093450CA}" destId="{BC1F6B07-756C-447F-85E2-4C4BB12CC2B9}" srcOrd="5" destOrd="0" presId="urn:microsoft.com/office/officeart/2016/7/layout/BasicLinearProcessNumbered"/>
    <dgm:cxn modelId="{271ED587-52C8-4D31-AFB6-6CB924A6DA23}" type="presParOf" srcId="{82A96686-03A1-4530-AF10-E810093450CA}" destId="{BC6A5F75-27E4-4664-B553-345520D1D2BF}" srcOrd="6" destOrd="0" presId="urn:microsoft.com/office/officeart/2016/7/layout/BasicLinearProcessNumbered"/>
    <dgm:cxn modelId="{CDD24B84-A467-40B0-AB84-CA4148A33909}" type="presParOf" srcId="{BC6A5F75-27E4-4664-B553-345520D1D2BF}" destId="{E52F5F5C-B211-493B-B1EC-7ED2EB487D5F}" srcOrd="0" destOrd="0" presId="urn:microsoft.com/office/officeart/2016/7/layout/BasicLinearProcessNumbered"/>
    <dgm:cxn modelId="{2C6C8E8C-03F3-40CD-AC8A-390FAC30941A}" type="presParOf" srcId="{BC6A5F75-27E4-4664-B553-345520D1D2BF}" destId="{B2E00DF4-2562-46FD-A4FD-347FBECE976B}" srcOrd="1" destOrd="0" presId="urn:microsoft.com/office/officeart/2016/7/layout/BasicLinearProcessNumbered"/>
    <dgm:cxn modelId="{60E2900D-F5BF-4242-ACAC-F1732E9E5CA4}" type="presParOf" srcId="{BC6A5F75-27E4-4664-B553-345520D1D2BF}" destId="{9ACDA20E-9F04-4C56-92B3-04A061876475}" srcOrd="2" destOrd="0" presId="urn:microsoft.com/office/officeart/2016/7/layout/BasicLinearProcessNumbered"/>
    <dgm:cxn modelId="{49CBCCDD-5B43-4CF8-908C-F92DCD5F1F70}" type="presParOf" srcId="{BC6A5F75-27E4-4664-B553-345520D1D2BF}" destId="{D9198C1F-0DFB-48D3-99F3-635459966F28}"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7AC3A5-2080-40F5-AFCD-BDAAB3585FB0}"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49C67BD3-31FC-4556-B0A5-5EE24C9BDC07}">
      <dgm:prSet/>
      <dgm:spPr/>
      <dgm:t>
        <a:bodyPr/>
        <a:lstStyle/>
        <a:p>
          <a:r>
            <a:rPr lang="en-US"/>
            <a:t>Draw on others experiences of positively handling moral stress</a:t>
          </a:r>
        </a:p>
      </dgm:t>
    </dgm:pt>
    <dgm:pt modelId="{D1F7F532-3AF6-42BC-B912-B387FA61DD87}" type="parTrans" cxnId="{6EAC1C64-D1EB-4575-8B16-8B2719CD4C3D}">
      <dgm:prSet/>
      <dgm:spPr/>
      <dgm:t>
        <a:bodyPr/>
        <a:lstStyle/>
        <a:p>
          <a:endParaRPr lang="en-US"/>
        </a:p>
      </dgm:t>
    </dgm:pt>
    <dgm:pt modelId="{FBDB2526-7556-4766-812A-EBD6299A4E4F}" type="sibTrans" cxnId="{6EAC1C64-D1EB-4575-8B16-8B2719CD4C3D}">
      <dgm:prSet/>
      <dgm:spPr/>
      <dgm:t>
        <a:bodyPr/>
        <a:lstStyle/>
        <a:p>
          <a:endParaRPr lang="en-US"/>
        </a:p>
      </dgm:t>
    </dgm:pt>
    <dgm:pt modelId="{4ECFCE6A-F53D-487D-ACAB-B172BB5E8D7C}">
      <dgm:prSet/>
      <dgm:spPr/>
      <dgm:t>
        <a:bodyPr/>
        <a:lstStyle/>
        <a:p>
          <a:r>
            <a:rPr lang="en-US"/>
            <a:t>Wellness, resilience, self-care. </a:t>
          </a:r>
        </a:p>
      </dgm:t>
    </dgm:pt>
    <dgm:pt modelId="{D90CC6A6-49F8-4E24-ACD9-D3B027ECB7D9}" type="parTrans" cxnId="{DB160BF7-D8C0-4180-A03A-D71A3D3DC3E1}">
      <dgm:prSet/>
      <dgm:spPr/>
      <dgm:t>
        <a:bodyPr/>
        <a:lstStyle/>
        <a:p>
          <a:endParaRPr lang="en-US"/>
        </a:p>
      </dgm:t>
    </dgm:pt>
    <dgm:pt modelId="{C7936545-6DFF-4B39-8591-76784EE1561D}" type="sibTrans" cxnId="{DB160BF7-D8C0-4180-A03A-D71A3D3DC3E1}">
      <dgm:prSet/>
      <dgm:spPr/>
      <dgm:t>
        <a:bodyPr/>
        <a:lstStyle/>
        <a:p>
          <a:endParaRPr lang="en-US"/>
        </a:p>
      </dgm:t>
    </dgm:pt>
    <dgm:pt modelId="{75D4C4DF-CAE8-49A1-ADE8-D3F31BF378A6}">
      <dgm:prSet/>
      <dgm:spPr/>
      <dgm:t>
        <a:bodyPr/>
        <a:lstStyle/>
        <a:p>
          <a:r>
            <a:rPr lang="en-US"/>
            <a:t>Spiritual and religious traditions </a:t>
          </a:r>
        </a:p>
      </dgm:t>
    </dgm:pt>
    <dgm:pt modelId="{F93B49C5-3487-48AF-9221-AA981E8145E7}" type="parTrans" cxnId="{9668F332-6021-42B8-BA91-A283AB741521}">
      <dgm:prSet/>
      <dgm:spPr/>
      <dgm:t>
        <a:bodyPr/>
        <a:lstStyle/>
        <a:p>
          <a:endParaRPr lang="en-US"/>
        </a:p>
      </dgm:t>
    </dgm:pt>
    <dgm:pt modelId="{E27E95D1-6480-4D87-BFAF-A1B931EA29E6}" type="sibTrans" cxnId="{9668F332-6021-42B8-BA91-A283AB741521}">
      <dgm:prSet/>
      <dgm:spPr/>
      <dgm:t>
        <a:bodyPr/>
        <a:lstStyle/>
        <a:p>
          <a:endParaRPr lang="en-US"/>
        </a:p>
      </dgm:t>
    </dgm:pt>
    <dgm:pt modelId="{07E08451-9260-4A86-8626-7D0C677FF500}">
      <dgm:prSet/>
      <dgm:spPr/>
      <dgm:t>
        <a:bodyPr/>
        <a:lstStyle/>
        <a:p>
          <a:r>
            <a:rPr lang="en-US"/>
            <a:t>Trust teammates  and leaders</a:t>
          </a:r>
        </a:p>
      </dgm:t>
    </dgm:pt>
    <dgm:pt modelId="{5BDBCACF-E0CE-45F3-B7CC-95C44F872C18}" type="parTrans" cxnId="{8F26A823-E090-46D9-9F27-871A212F63AB}">
      <dgm:prSet/>
      <dgm:spPr/>
      <dgm:t>
        <a:bodyPr/>
        <a:lstStyle/>
        <a:p>
          <a:endParaRPr lang="en-US"/>
        </a:p>
      </dgm:t>
    </dgm:pt>
    <dgm:pt modelId="{51988947-1C35-4C6F-9651-FF8101794CE1}" type="sibTrans" cxnId="{8F26A823-E090-46D9-9F27-871A212F63AB}">
      <dgm:prSet/>
      <dgm:spPr/>
      <dgm:t>
        <a:bodyPr/>
        <a:lstStyle/>
        <a:p>
          <a:endParaRPr lang="en-US"/>
        </a:p>
      </dgm:t>
    </dgm:pt>
    <dgm:pt modelId="{FD3115CB-61EF-49DA-8547-F7F87C6F5820}">
      <dgm:prSet/>
      <dgm:spPr/>
      <dgm:t>
        <a:bodyPr/>
        <a:lstStyle/>
        <a:p>
          <a:r>
            <a:rPr lang="en-US"/>
            <a:t>Learn, read, think, talk, ask, and discuss </a:t>
          </a:r>
        </a:p>
      </dgm:t>
    </dgm:pt>
    <dgm:pt modelId="{8F2BB61D-D931-47D6-B189-5051151E52CC}" type="parTrans" cxnId="{C3E29156-1E3F-473C-951B-4C36F3002F07}">
      <dgm:prSet/>
      <dgm:spPr/>
      <dgm:t>
        <a:bodyPr/>
        <a:lstStyle/>
        <a:p>
          <a:endParaRPr lang="en-US"/>
        </a:p>
      </dgm:t>
    </dgm:pt>
    <dgm:pt modelId="{E0DB873B-1698-4A30-893E-180872DEC731}" type="sibTrans" cxnId="{C3E29156-1E3F-473C-951B-4C36F3002F07}">
      <dgm:prSet/>
      <dgm:spPr/>
      <dgm:t>
        <a:bodyPr/>
        <a:lstStyle/>
        <a:p>
          <a:endParaRPr lang="en-US"/>
        </a:p>
      </dgm:t>
    </dgm:pt>
    <dgm:pt modelId="{67C91B7B-E0FF-46D4-AB85-5A1E67D372A2}">
      <dgm:prSet/>
      <dgm:spPr/>
      <dgm:t>
        <a:bodyPr/>
        <a:lstStyle/>
        <a:p>
          <a:r>
            <a:rPr lang="en-US"/>
            <a:t>Realistic altruism </a:t>
          </a:r>
        </a:p>
      </dgm:t>
    </dgm:pt>
    <dgm:pt modelId="{9DDB0596-35B8-4A97-940E-B416B7E22BB0}" type="parTrans" cxnId="{B366C5B8-F890-46AE-8D8F-4680700C306A}">
      <dgm:prSet/>
      <dgm:spPr/>
      <dgm:t>
        <a:bodyPr/>
        <a:lstStyle/>
        <a:p>
          <a:endParaRPr lang="en-US"/>
        </a:p>
      </dgm:t>
    </dgm:pt>
    <dgm:pt modelId="{4BD1E191-A902-4B3B-A9D0-931D101BE5D5}" type="sibTrans" cxnId="{B366C5B8-F890-46AE-8D8F-4680700C306A}">
      <dgm:prSet/>
      <dgm:spPr/>
      <dgm:t>
        <a:bodyPr/>
        <a:lstStyle/>
        <a:p>
          <a:endParaRPr lang="en-US"/>
        </a:p>
      </dgm:t>
    </dgm:pt>
    <dgm:pt modelId="{6250BBDC-9639-4D18-B010-D1C19CED819D}" type="pres">
      <dgm:prSet presAssocID="{857AC3A5-2080-40F5-AFCD-BDAAB3585FB0}" presName="diagram" presStyleCnt="0">
        <dgm:presLayoutVars>
          <dgm:dir/>
          <dgm:resizeHandles val="exact"/>
        </dgm:presLayoutVars>
      </dgm:prSet>
      <dgm:spPr/>
    </dgm:pt>
    <dgm:pt modelId="{221DF59E-B2B6-4E3B-BD06-999E9B471A19}" type="pres">
      <dgm:prSet presAssocID="{49C67BD3-31FC-4556-B0A5-5EE24C9BDC07}" presName="node" presStyleLbl="node1" presStyleIdx="0" presStyleCnt="6">
        <dgm:presLayoutVars>
          <dgm:bulletEnabled val="1"/>
        </dgm:presLayoutVars>
      </dgm:prSet>
      <dgm:spPr/>
    </dgm:pt>
    <dgm:pt modelId="{EF4C8C72-1812-45EC-A9F4-DDF0093C409A}" type="pres">
      <dgm:prSet presAssocID="{FBDB2526-7556-4766-812A-EBD6299A4E4F}" presName="sibTrans" presStyleCnt="0"/>
      <dgm:spPr/>
    </dgm:pt>
    <dgm:pt modelId="{996F1881-0842-4B34-9B17-A0CDCA7CBB0E}" type="pres">
      <dgm:prSet presAssocID="{4ECFCE6A-F53D-487D-ACAB-B172BB5E8D7C}" presName="node" presStyleLbl="node1" presStyleIdx="1" presStyleCnt="6">
        <dgm:presLayoutVars>
          <dgm:bulletEnabled val="1"/>
        </dgm:presLayoutVars>
      </dgm:prSet>
      <dgm:spPr/>
    </dgm:pt>
    <dgm:pt modelId="{4DE86A97-175D-4DE3-BAF3-E9A1E839FF97}" type="pres">
      <dgm:prSet presAssocID="{C7936545-6DFF-4B39-8591-76784EE1561D}" presName="sibTrans" presStyleCnt="0"/>
      <dgm:spPr/>
    </dgm:pt>
    <dgm:pt modelId="{F0E10FB7-F80F-4382-9FBA-092D5B9F9EC7}" type="pres">
      <dgm:prSet presAssocID="{75D4C4DF-CAE8-49A1-ADE8-D3F31BF378A6}" presName="node" presStyleLbl="node1" presStyleIdx="2" presStyleCnt="6">
        <dgm:presLayoutVars>
          <dgm:bulletEnabled val="1"/>
        </dgm:presLayoutVars>
      </dgm:prSet>
      <dgm:spPr/>
    </dgm:pt>
    <dgm:pt modelId="{0FA1043A-7FAC-43DD-8546-2A1DEFB550F4}" type="pres">
      <dgm:prSet presAssocID="{E27E95D1-6480-4D87-BFAF-A1B931EA29E6}" presName="sibTrans" presStyleCnt="0"/>
      <dgm:spPr/>
    </dgm:pt>
    <dgm:pt modelId="{DAA56D9A-D289-4131-830B-7B511F3CA39D}" type="pres">
      <dgm:prSet presAssocID="{07E08451-9260-4A86-8626-7D0C677FF500}" presName="node" presStyleLbl="node1" presStyleIdx="3" presStyleCnt="6">
        <dgm:presLayoutVars>
          <dgm:bulletEnabled val="1"/>
        </dgm:presLayoutVars>
      </dgm:prSet>
      <dgm:spPr/>
    </dgm:pt>
    <dgm:pt modelId="{16EF719B-BF77-412B-8668-59D98ADF29E6}" type="pres">
      <dgm:prSet presAssocID="{51988947-1C35-4C6F-9651-FF8101794CE1}" presName="sibTrans" presStyleCnt="0"/>
      <dgm:spPr/>
    </dgm:pt>
    <dgm:pt modelId="{77666120-E6F6-4834-84E1-9FD93C087681}" type="pres">
      <dgm:prSet presAssocID="{FD3115CB-61EF-49DA-8547-F7F87C6F5820}" presName="node" presStyleLbl="node1" presStyleIdx="4" presStyleCnt="6">
        <dgm:presLayoutVars>
          <dgm:bulletEnabled val="1"/>
        </dgm:presLayoutVars>
      </dgm:prSet>
      <dgm:spPr/>
    </dgm:pt>
    <dgm:pt modelId="{5FCFDAAC-E191-498B-9FD3-D81F257582C3}" type="pres">
      <dgm:prSet presAssocID="{E0DB873B-1698-4A30-893E-180872DEC731}" presName="sibTrans" presStyleCnt="0"/>
      <dgm:spPr/>
    </dgm:pt>
    <dgm:pt modelId="{DACE00DD-DA73-4536-8E64-D056D7801BA3}" type="pres">
      <dgm:prSet presAssocID="{67C91B7B-E0FF-46D4-AB85-5A1E67D372A2}" presName="node" presStyleLbl="node1" presStyleIdx="5" presStyleCnt="6">
        <dgm:presLayoutVars>
          <dgm:bulletEnabled val="1"/>
        </dgm:presLayoutVars>
      </dgm:prSet>
      <dgm:spPr/>
    </dgm:pt>
  </dgm:ptLst>
  <dgm:cxnLst>
    <dgm:cxn modelId="{58E11004-9CD6-4CDE-B6DC-5FA4FBE41A42}" type="presOf" srcId="{67C91B7B-E0FF-46D4-AB85-5A1E67D372A2}" destId="{DACE00DD-DA73-4536-8E64-D056D7801BA3}" srcOrd="0" destOrd="0" presId="urn:microsoft.com/office/officeart/2005/8/layout/default"/>
    <dgm:cxn modelId="{75116B09-0E6A-442F-8100-2625C5324A1A}" type="presOf" srcId="{75D4C4DF-CAE8-49A1-ADE8-D3F31BF378A6}" destId="{F0E10FB7-F80F-4382-9FBA-092D5B9F9EC7}" srcOrd="0" destOrd="0" presId="urn:microsoft.com/office/officeart/2005/8/layout/default"/>
    <dgm:cxn modelId="{37952C1D-2A60-42A8-84D9-64FCB5FAF29D}" type="presOf" srcId="{49C67BD3-31FC-4556-B0A5-5EE24C9BDC07}" destId="{221DF59E-B2B6-4E3B-BD06-999E9B471A19}" srcOrd="0" destOrd="0" presId="urn:microsoft.com/office/officeart/2005/8/layout/default"/>
    <dgm:cxn modelId="{8F26A823-E090-46D9-9F27-871A212F63AB}" srcId="{857AC3A5-2080-40F5-AFCD-BDAAB3585FB0}" destId="{07E08451-9260-4A86-8626-7D0C677FF500}" srcOrd="3" destOrd="0" parTransId="{5BDBCACF-E0CE-45F3-B7CC-95C44F872C18}" sibTransId="{51988947-1C35-4C6F-9651-FF8101794CE1}"/>
    <dgm:cxn modelId="{D7166630-0122-4D49-A42A-7F75B74B07BB}" type="presOf" srcId="{857AC3A5-2080-40F5-AFCD-BDAAB3585FB0}" destId="{6250BBDC-9639-4D18-B010-D1C19CED819D}" srcOrd="0" destOrd="0" presId="urn:microsoft.com/office/officeart/2005/8/layout/default"/>
    <dgm:cxn modelId="{9668F332-6021-42B8-BA91-A283AB741521}" srcId="{857AC3A5-2080-40F5-AFCD-BDAAB3585FB0}" destId="{75D4C4DF-CAE8-49A1-ADE8-D3F31BF378A6}" srcOrd="2" destOrd="0" parTransId="{F93B49C5-3487-48AF-9221-AA981E8145E7}" sibTransId="{E27E95D1-6480-4D87-BFAF-A1B931EA29E6}"/>
    <dgm:cxn modelId="{6EAC1C64-D1EB-4575-8B16-8B2719CD4C3D}" srcId="{857AC3A5-2080-40F5-AFCD-BDAAB3585FB0}" destId="{49C67BD3-31FC-4556-B0A5-5EE24C9BDC07}" srcOrd="0" destOrd="0" parTransId="{D1F7F532-3AF6-42BC-B912-B387FA61DD87}" sibTransId="{FBDB2526-7556-4766-812A-EBD6299A4E4F}"/>
    <dgm:cxn modelId="{C3E29156-1E3F-473C-951B-4C36F3002F07}" srcId="{857AC3A5-2080-40F5-AFCD-BDAAB3585FB0}" destId="{FD3115CB-61EF-49DA-8547-F7F87C6F5820}" srcOrd="4" destOrd="0" parTransId="{8F2BB61D-D931-47D6-B189-5051151E52CC}" sibTransId="{E0DB873B-1698-4A30-893E-180872DEC731}"/>
    <dgm:cxn modelId="{B366C5B8-F890-46AE-8D8F-4680700C306A}" srcId="{857AC3A5-2080-40F5-AFCD-BDAAB3585FB0}" destId="{67C91B7B-E0FF-46D4-AB85-5A1E67D372A2}" srcOrd="5" destOrd="0" parTransId="{9DDB0596-35B8-4A97-940E-B416B7E22BB0}" sibTransId="{4BD1E191-A902-4B3B-A9D0-931D101BE5D5}"/>
    <dgm:cxn modelId="{37FB0CBC-FCCA-4A2D-8C20-81CF4BBABC94}" type="presOf" srcId="{FD3115CB-61EF-49DA-8547-F7F87C6F5820}" destId="{77666120-E6F6-4834-84E1-9FD93C087681}" srcOrd="0" destOrd="0" presId="urn:microsoft.com/office/officeart/2005/8/layout/default"/>
    <dgm:cxn modelId="{72B0DFC3-6427-481B-96D7-8D4A338FA025}" type="presOf" srcId="{07E08451-9260-4A86-8626-7D0C677FF500}" destId="{DAA56D9A-D289-4131-830B-7B511F3CA39D}" srcOrd="0" destOrd="0" presId="urn:microsoft.com/office/officeart/2005/8/layout/default"/>
    <dgm:cxn modelId="{F3B85CF1-E724-4E7B-92C0-0E3E00EF6FEC}" type="presOf" srcId="{4ECFCE6A-F53D-487D-ACAB-B172BB5E8D7C}" destId="{996F1881-0842-4B34-9B17-A0CDCA7CBB0E}" srcOrd="0" destOrd="0" presId="urn:microsoft.com/office/officeart/2005/8/layout/default"/>
    <dgm:cxn modelId="{DB160BF7-D8C0-4180-A03A-D71A3D3DC3E1}" srcId="{857AC3A5-2080-40F5-AFCD-BDAAB3585FB0}" destId="{4ECFCE6A-F53D-487D-ACAB-B172BB5E8D7C}" srcOrd="1" destOrd="0" parTransId="{D90CC6A6-49F8-4E24-ACD9-D3B027ECB7D9}" sibTransId="{C7936545-6DFF-4B39-8591-76784EE1561D}"/>
    <dgm:cxn modelId="{F930FE33-9218-43B7-8F33-36E2C15EE102}" type="presParOf" srcId="{6250BBDC-9639-4D18-B010-D1C19CED819D}" destId="{221DF59E-B2B6-4E3B-BD06-999E9B471A19}" srcOrd="0" destOrd="0" presId="urn:microsoft.com/office/officeart/2005/8/layout/default"/>
    <dgm:cxn modelId="{CF44489A-BBA1-4CE2-9510-F47DB956CCF5}" type="presParOf" srcId="{6250BBDC-9639-4D18-B010-D1C19CED819D}" destId="{EF4C8C72-1812-45EC-A9F4-DDF0093C409A}" srcOrd="1" destOrd="0" presId="urn:microsoft.com/office/officeart/2005/8/layout/default"/>
    <dgm:cxn modelId="{1B5674E2-3186-4AD9-BCB8-0AB16643C50D}" type="presParOf" srcId="{6250BBDC-9639-4D18-B010-D1C19CED819D}" destId="{996F1881-0842-4B34-9B17-A0CDCA7CBB0E}" srcOrd="2" destOrd="0" presId="urn:microsoft.com/office/officeart/2005/8/layout/default"/>
    <dgm:cxn modelId="{0F116920-153A-4E91-B443-903D020B2B0A}" type="presParOf" srcId="{6250BBDC-9639-4D18-B010-D1C19CED819D}" destId="{4DE86A97-175D-4DE3-BAF3-E9A1E839FF97}" srcOrd="3" destOrd="0" presId="urn:microsoft.com/office/officeart/2005/8/layout/default"/>
    <dgm:cxn modelId="{673BD429-719B-4812-9F33-525B98314932}" type="presParOf" srcId="{6250BBDC-9639-4D18-B010-D1C19CED819D}" destId="{F0E10FB7-F80F-4382-9FBA-092D5B9F9EC7}" srcOrd="4" destOrd="0" presId="urn:microsoft.com/office/officeart/2005/8/layout/default"/>
    <dgm:cxn modelId="{3E59F600-D307-4D5A-AA66-6E5C369BA548}" type="presParOf" srcId="{6250BBDC-9639-4D18-B010-D1C19CED819D}" destId="{0FA1043A-7FAC-43DD-8546-2A1DEFB550F4}" srcOrd="5" destOrd="0" presId="urn:microsoft.com/office/officeart/2005/8/layout/default"/>
    <dgm:cxn modelId="{571F0926-C336-44D6-8EFE-469E92B0B6F7}" type="presParOf" srcId="{6250BBDC-9639-4D18-B010-D1C19CED819D}" destId="{DAA56D9A-D289-4131-830B-7B511F3CA39D}" srcOrd="6" destOrd="0" presId="urn:microsoft.com/office/officeart/2005/8/layout/default"/>
    <dgm:cxn modelId="{BCD6BDA9-A235-44E8-85CE-0D8BA734409F}" type="presParOf" srcId="{6250BBDC-9639-4D18-B010-D1C19CED819D}" destId="{16EF719B-BF77-412B-8668-59D98ADF29E6}" srcOrd="7" destOrd="0" presId="urn:microsoft.com/office/officeart/2005/8/layout/default"/>
    <dgm:cxn modelId="{8BDA45E1-D70F-4517-903E-E0A038B8169C}" type="presParOf" srcId="{6250BBDC-9639-4D18-B010-D1C19CED819D}" destId="{77666120-E6F6-4834-84E1-9FD93C087681}" srcOrd="8" destOrd="0" presId="urn:microsoft.com/office/officeart/2005/8/layout/default"/>
    <dgm:cxn modelId="{6BCA9135-9BB6-4520-BF65-3DDBFC01B004}" type="presParOf" srcId="{6250BBDC-9639-4D18-B010-D1C19CED819D}" destId="{5FCFDAAC-E191-498B-9FD3-D81F257582C3}" srcOrd="9" destOrd="0" presId="urn:microsoft.com/office/officeart/2005/8/layout/default"/>
    <dgm:cxn modelId="{D716A65A-8AB7-49C9-BCB8-45A31DB219DB}" type="presParOf" srcId="{6250BBDC-9639-4D18-B010-D1C19CED819D}" destId="{DACE00DD-DA73-4536-8E64-D056D7801BA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CB506-E788-4B70-98E5-5AFD30D39E14}">
      <dsp:nvSpPr>
        <dsp:cNvPr id="0" name=""/>
        <dsp:cNvSpPr/>
      </dsp:nvSpPr>
      <dsp:spPr>
        <a:xfrm>
          <a:off x="0" y="604235"/>
          <a:ext cx="9604375" cy="11155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ACA7B7-6203-4CA9-A096-321C0D5954C9}">
      <dsp:nvSpPr>
        <dsp:cNvPr id="0" name=""/>
        <dsp:cNvSpPr/>
      </dsp:nvSpPr>
      <dsp:spPr>
        <a:xfrm>
          <a:off x="337442" y="855225"/>
          <a:ext cx="613531" cy="6135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1F8C64-2335-4235-A6F2-0AF81C50F860}">
      <dsp:nvSpPr>
        <dsp:cNvPr id="0" name=""/>
        <dsp:cNvSpPr/>
      </dsp:nvSpPr>
      <dsp:spPr>
        <a:xfrm>
          <a:off x="1288415" y="604235"/>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711200">
            <a:lnSpc>
              <a:spcPct val="90000"/>
            </a:lnSpc>
            <a:spcBef>
              <a:spcPct val="0"/>
            </a:spcBef>
            <a:spcAft>
              <a:spcPct val="35000"/>
            </a:spcAft>
            <a:buNone/>
          </a:pPr>
          <a:r>
            <a:rPr lang="en-US" sz="1600" kern="1200" dirty="0"/>
            <a:t>Moral distress occurs when professionals cannot carry out what they believe to be ethically appropriate actions because of internal (e.g., fear of repercussions; self doubt) or external (e.g., lack of administrative support or follow up on concerns; hierarchies within the organization) constraints. </a:t>
          </a:r>
        </a:p>
      </dsp:txBody>
      <dsp:txXfrm>
        <a:off x="1288415" y="604235"/>
        <a:ext cx="8315959" cy="1115511"/>
      </dsp:txXfrm>
    </dsp:sp>
    <dsp:sp modelId="{696E52EC-3695-4C78-87A0-33880AC42033}">
      <dsp:nvSpPr>
        <dsp:cNvPr id="0" name=""/>
        <dsp:cNvSpPr/>
      </dsp:nvSpPr>
      <dsp:spPr>
        <a:xfrm>
          <a:off x="0" y="1998623"/>
          <a:ext cx="9604375" cy="11155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994AC5-3900-4B01-8D06-375E045065DB}">
      <dsp:nvSpPr>
        <dsp:cNvPr id="0" name=""/>
        <dsp:cNvSpPr/>
      </dsp:nvSpPr>
      <dsp:spPr>
        <a:xfrm>
          <a:off x="337442" y="2249613"/>
          <a:ext cx="613531" cy="6135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D718E2-C0B8-4BF9-8714-0FF008C96592}">
      <dsp:nvSpPr>
        <dsp:cNvPr id="0" name=""/>
        <dsp:cNvSpPr/>
      </dsp:nvSpPr>
      <dsp:spPr>
        <a:xfrm>
          <a:off x="1288415" y="1998623"/>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711200">
            <a:lnSpc>
              <a:spcPct val="90000"/>
            </a:lnSpc>
            <a:spcBef>
              <a:spcPct val="0"/>
            </a:spcBef>
            <a:spcAft>
              <a:spcPct val="35000"/>
            </a:spcAft>
            <a:buNone/>
          </a:pPr>
          <a:r>
            <a:rPr lang="en-US" sz="1600" kern="1200" dirty="0"/>
            <a:t>You know what the right thing to do or say is, but you cannot speak up or act on your feelings. </a:t>
          </a:r>
        </a:p>
      </dsp:txBody>
      <dsp:txXfrm>
        <a:off x="1288415" y="1998623"/>
        <a:ext cx="8315959" cy="1115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3E109-E4AC-4280-913B-FAF4B6A11EDB}">
      <dsp:nvSpPr>
        <dsp:cNvPr id="0" name=""/>
        <dsp:cNvSpPr/>
      </dsp:nvSpPr>
      <dsp:spPr>
        <a:xfrm>
          <a:off x="0" y="958774"/>
          <a:ext cx="3001367" cy="180082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Moral Residue- </a:t>
          </a:r>
          <a:r>
            <a:rPr lang="en-US" sz="1900" kern="1200" dirty="0"/>
            <a:t>Each episode of moral distress leaves unresolved conflicts, making new episodes of moral distress more intolerable. </a:t>
          </a:r>
        </a:p>
      </dsp:txBody>
      <dsp:txXfrm>
        <a:off x="0" y="958774"/>
        <a:ext cx="3001367" cy="1800820"/>
      </dsp:txXfrm>
    </dsp:sp>
    <dsp:sp modelId="{96F5A2C6-B1BF-4E59-9C41-3D96008E192D}">
      <dsp:nvSpPr>
        <dsp:cNvPr id="0" name=""/>
        <dsp:cNvSpPr/>
      </dsp:nvSpPr>
      <dsp:spPr>
        <a:xfrm>
          <a:off x="3301503" y="958774"/>
          <a:ext cx="3001367" cy="180082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Moral Injury- </a:t>
          </a:r>
          <a:r>
            <a:rPr lang="en-US" sz="1900" kern="1200" dirty="0"/>
            <a:t>Severe or repeated moral distress leads to erosion of a person’s moral framework and of the organization itself. </a:t>
          </a:r>
        </a:p>
      </dsp:txBody>
      <dsp:txXfrm>
        <a:off x="3301503" y="958774"/>
        <a:ext cx="3001367" cy="1800820"/>
      </dsp:txXfrm>
    </dsp:sp>
    <dsp:sp modelId="{5597174B-31EE-4E54-BB9A-CDDFC72ABD07}">
      <dsp:nvSpPr>
        <dsp:cNvPr id="0" name=""/>
        <dsp:cNvSpPr/>
      </dsp:nvSpPr>
      <dsp:spPr>
        <a:xfrm>
          <a:off x="6603007" y="958774"/>
          <a:ext cx="3001367" cy="1800820"/>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Burnout</a:t>
          </a:r>
          <a:r>
            <a:rPr lang="en-US" sz="1900" kern="1200" dirty="0"/>
            <a:t>- End stage of moral distress. Psychological-spiritual exhaustion from navigating moral challenges. </a:t>
          </a:r>
        </a:p>
      </dsp:txBody>
      <dsp:txXfrm>
        <a:off x="6603007" y="958774"/>
        <a:ext cx="3001367" cy="1800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7F67C-8F89-4E29-8E57-5340ABF94D08}">
      <dsp:nvSpPr>
        <dsp:cNvPr id="0" name=""/>
        <dsp:cNvSpPr/>
      </dsp:nvSpPr>
      <dsp:spPr>
        <a:xfrm>
          <a:off x="232605" y="2792"/>
          <a:ext cx="2855988" cy="171359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Inadequate/unfair use of resources </a:t>
          </a:r>
        </a:p>
      </dsp:txBody>
      <dsp:txXfrm>
        <a:off x="232605" y="2792"/>
        <a:ext cx="2855988" cy="1713593"/>
      </dsp:txXfrm>
    </dsp:sp>
    <dsp:sp modelId="{EDC7700D-15AE-4BA5-B212-B404A37B030A}">
      <dsp:nvSpPr>
        <dsp:cNvPr id="0" name=""/>
        <dsp:cNvSpPr/>
      </dsp:nvSpPr>
      <dsp:spPr>
        <a:xfrm>
          <a:off x="3374193" y="2792"/>
          <a:ext cx="2855988" cy="171359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Client and families given false hope of not given the truth </a:t>
          </a:r>
        </a:p>
      </dsp:txBody>
      <dsp:txXfrm>
        <a:off x="3374193" y="2792"/>
        <a:ext cx="2855988" cy="1713593"/>
      </dsp:txXfrm>
    </dsp:sp>
    <dsp:sp modelId="{0980E69D-8BEB-4EB2-B4CF-40D002DCFD4C}">
      <dsp:nvSpPr>
        <dsp:cNvPr id="0" name=""/>
        <dsp:cNvSpPr/>
      </dsp:nvSpPr>
      <dsp:spPr>
        <a:xfrm>
          <a:off x="6515780" y="2792"/>
          <a:ext cx="2855988" cy="171359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Leaders do not communicate with staff</a:t>
          </a:r>
        </a:p>
      </dsp:txBody>
      <dsp:txXfrm>
        <a:off x="6515780" y="2792"/>
        <a:ext cx="2855988" cy="1713593"/>
      </dsp:txXfrm>
    </dsp:sp>
    <dsp:sp modelId="{35A058CC-E75B-476B-884F-C6A252A4DE92}">
      <dsp:nvSpPr>
        <dsp:cNvPr id="0" name=""/>
        <dsp:cNvSpPr/>
      </dsp:nvSpPr>
      <dsp:spPr>
        <a:xfrm>
          <a:off x="232605" y="2001984"/>
          <a:ext cx="2855988" cy="171359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Client and or family demand services that are not indicated </a:t>
          </a:r>
        </a:p>
      </dsp:txBody>
      <dsp:txXfrm>
        <a:off x="232605" y="2001984"/>
        <a:ext cx="2855988" cy="1713593"/>
      </dsp:txXfrm>
    </dsp:sp>
    <dsp:sp modelId="{67F2A688-934A-4ED0-9409-29BBCD852954}">
      <dsp:nvSpPr>
        <dsp:cNvPr id="0" name=""/>
        <dsp:cNvSpPr/>
      </dsp:nvSpPr>
      <dsp:spPr>
        <a:xfrm>
          <a:off x="3374193" y="2001984"/>
          <a:ext cx="2855988" cy="171359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Defensive service that is not client or family centered</a:t>
          </a:r>
        </a:p>
      </dsp:txBody>
      <dsp:txXfrm>
        <a:off x="3374193" y="2001984"/>
        <a:ext cx="2855988" cy="1713593"/>
      </dsp:txXfrm>
    </dsp:sp>
    <dsp:sp modelId="{52AA7BBD-AC9B-40D9-9735-C1A8C92502CA}">
      <dsp:nvSpPr>
        <dsp:cNvPr id="0" name=""/>
        <dsp:cNvSpPr/>
      </dsp:nvSpPr>
      <dsp:spPr>
        <a:xfrm>
          <a:off x="6515780" y="2001984"/>
          <a:ext cx="2855988" cy="171359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Staff without training/competence </a:t>
          </a:r>
        </a:p>
      </dsp:txBody>
      <dsp:txXfrm>
        <a:off x="6515780" y="2001984"/>
        <a:ext cx="2855988" cy="17135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85528-58D8-46DA-BE30-B60B4C07F615}">
      <dsp:nvSpPr>
        <dsp:cNvPr id="0" name=""/>
        <dsp:cNvSpPr/>
      </dsp:nvSpPr>
      <dsp:spPr>
        <a:xfrm>
          <a:off x="0" y="52884"/>
          <a:ext cx="5913437" cy="2206619"/>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Moral distress amplified in a public health crisis </a:t>
          </a:r>
        </a:p>
      </dsp:txBody>
      <dsp:txXfrm>
        <a:off x="107718" y="160602"/>
        <a:ext cx="5698001" cy="1991183"/>
      </dsp:txXfrm>
    </dsp:sp>
    <dsp:sp modelId="{6D22BF36-3345-4A7F-90A7-B0EE21DC7578}">
      <dsp:nvSpPr>
        <dsp:cNvPr id="0" name=""/>
        <dsp:cNvSpPr/>
      </dsp:nvSpPr>
      <dsp:spPr>
        <a:xfrm>
          <a:off x="0" y="2377584"/>
          <a:ext cx="5913437" cy="2206619"/>
        </a:xfrm>
        <a:prstGeom prst="roundRect">
          <a:avLst/>
        </a:prstGeom>
        <a:gradFill rotWithShape="0">
          <a:gsLst>
            <a:gs pos="0">
              <a:schemeClr val="accent2">
                <a:hueOff val="632278"/>
                <a:satOff val="-54709"/>
                <a:lumOff val="9804"/>
                <a:alphaOff val="0"/>
                <a:tint val="98000"/>
                <a:satMod val="110000"/>
                <a:lumMod val="104000"/>
              </a:schemeClr>
            </a:gs>
            <a:gs pos="69000">
              <a:schemeClr val="accent2">
                <a:hueOff val="632278"/>
                <a:satOff val="-54709"/>
                <a:lumOff val="9804"/>
                <a:alphaOff val="0"/>
                <a:shade val="88000"/>
                <a:satMod val="130000"/>
                <a:lumMod val="92000"/>
              </a:schemeClr>
            </a:gs>
            <a:gs pos="100000">
              <a:schemeClr val="accent2">
                <a:hueOff val="632278"/>
                <a:satOff val="-54709"/>
                <a:lumOff val="980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Lack of planning and training intensify experience</a:t>
          </a:r>
        </a:p>
      </dsp:txBody>
      <dsp:txXfrm>
        <a:off x="107718" y="2485302"/>
        <a:ext cx="5698001" cy="19911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AD7E1-22D3-4E84-8AC8-30BD910A7A5F}">
      <dsp:nvSpPr>
        <dsp:cNvPr id="0" name=""/>
        <dsp:cNvSpPr/>
      </dsp:nvSpPr>
      <dsp:spPr>
        <a:xfrm>
          <a:off x="232605" y="2792"/>
          <a:ext cx="2855988" cy="171359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Moral-constraint distress- Staff feeling constrained from taking what they feel is ethically appropriate action. Example- Scarce resource protocols supersede clinician judgement about individual client. </a:t>
          </a:r>
        </a:p>
      </dsp:txBody>
      <dsp:txXfrm>
        <a:off x="232605" y="2792"/>
        <a:ext cx="2855988" cy="1713593"/>
      </dsp:txXfrm>
    </dsp:sp>
    <dsp:sp modelId="{C918A7CA-3565-4155-A70C-B3C87382B78B}">
      <dsp:nvSpPr>
        <dsp:cNvPr id="0" name=""/>
        <dsp:cNvSpPr/>
      </dsp:nvSpPr>
      <dsp:spPr>
        <a:xfrm>
          <a:off x="3374193" y="2792"/>
          <a:ext cx="2855988" cy="171359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Moral- uncertainty distress- Values uncertainty about what the right thing to do is in a situation. Example- Whether to request or grant visitation exception. </a:t>
          </a:r>
        </a:p>
      </dsp:txBody>
      <dsp:txXfrm>
        <a:off x="3374193" y="2792"/>
        <a:ext cx="2855988" cy="1713593"/>
      </dsp:txXfrm>
    </dsp:sp>
    <dsp:sp modelId="{8BD7F5E7-F3F9-4353-84E5-F1509DE3049E}">
      <dsp:nvSpPr>
        <dsp:cNvPr id="0" name=""/>
        <dsp:cNvSpPr/>
      </dsp:nvSpPr>
      <dsp:spPr>
        <a:xfrm>
          <a:off x="6515780" y="2792"/>
          <a:ext cx="2855988" cy="171359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Moral- dilemma distress- Inability to choose between two ethically justifiable courses. Example- Cancelling services or supports that are not urgent but clinically indicated to reduce exposure. </a:t>
          </a:r>
        </a:p>
      </dsp:txBody>
      <dsp:txXfrm>
        <a:off x="6515780" y="2792"/>
        <a:ext cx="2855988" cy="1713593"/>
      </dsp:txXfrm>
    </dsp:sp>
    <dsp:sp modelId="{E2467917-FE86-42D7-9538-2004965BDFBB}">
      <dsp:nvSpPr>
        <dsp:cNvPr id="0" name=""/>
        <dsp:cNvSpPr/>
      </dsp:nvSpPr>
      <dsp:spPr>
        <a:xfrm>
          <a:off x="1803399" y="2001984"/>
          <a:ext cx="2855988" cy="171359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Moral-conflict distress- Conflict between 2 important values. Example- Organizational duties that may increase exposure of family members. </a:t>
          </a:r>
        </a:p>
      </dsp:txBody>
      <dsp:txXfrm>
        <a:off x="1803399" y="2001984"/>
        <a:ext cx="2855988" cy="1713593"/>
      </dsp:txXfrm>
    </dsp:sp>
    <dsp:sp modelId="{5D31CF4D-D41E-40F2-9913-C7CB5E659DC7}">
      <dsp:nvSpPr>
        <dsp:cNvPr id="0" name=""/>
        <dsp:cNvSpPr/>
      </dsp:nvSpPr>
      <dsp:spPr>
        <a:xfrm>
          <a:off x="4944986" y="2001984"/>
          <a:ext cx="2855988" cy="171359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Moral- tension distress- Unable to share concerns. Example- Beliefs that PPE is inadequate. </a:t>
          </a:r>
        </a:p>
      </dsp:txBody>
      <dsp:txXfrm>
        <a:off x="4944986" y="2001984"/>
        <a:ext cx="2855988" cy="17135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5B5AF-F0E7-43A3-A378-BE9DC5D54E84}">
      <dsp:nvSpPr>
        <dsp:cNvPr id="0" name=""/>
        <dsp:cNvSpPr/>
      </dsp:nvSpPr>
      <dsp:spPr>
        <a:xfrm>
          <a:off x="0" y="186984"/>
          <a:ext cx="9604375" cy="10764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Indignation</a:t>
          </a:r>
          <a:r>
            <a:rPr lang="en-US" sz="2000" kern="1200" dirty="0"/>
            <a:t>- Shock at lack of resources, compassion fatigue, grief at loss, fear for safety, powerlessness to change inequities, betrayal to oath and professional ethics to protect clients, impossible decisions, and resentment of no PPE. </a:t>
          </a:r>
        </a:p>
      </dsp:txBody>
      <dsp:txXfrm>
        <a:off x="52546" y="239530"/>
        <a:ext cx="9499283" cy="971308"/>
      </dsp:txXfrm>
    </dsp:sp>
    <dsp:sp modelId="{F97FB25B-C03F-4C86-8D70-11B32B407BA9}">
      <dsp:nvSpPr>
        <dsp:cNvPr id="0" name=""/>
        <dsp:cNvSpPr/>
      </dsp:nvSpPr>
      <dsp:spPr>
        <a:xfrm>
          <a:off x="0" y="1320985"/>
          <a:ext cx="9604375" cy="107640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Resignation</a:t>
          </a:r>
          <a:r>
            <a:rPr lang="en-US" sz="2000" kern="1200" dirty="0"/>
            <a:t>- Disillusionment can make differences, lack of testing for staff and clients leads to inability to determine risk to self/others, lack of data, paucity of treatment and service, and ambivalence about visitation policies. </a:t>
          </a:r>
        </a:p>
      </dsp:txBody>
      <dsp:txXfrm>
        <a:off x="52546" y="1373531"/>
        <a:ext cx="9499283" cy="971308"/>
      </dsp:txXfrm>
    </dsp:sp>
    <dsp:sp modelId="{DCBEFFD1-DE0E-49D8-BA8E-0EFA2DAD7C98}">
      <dsp:nvSpPr>
        <dsp:cNvPr id="0" name=""/>
        <dsp:cNvSpPr/>
      </dsp:nvSpPr>
      <dsp:spPr>
        <a:xfrm>
          <a:off x="0" y="2454985"/>
          <a:ext cx="9604375" cy="107640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Acclimation</a:t>
          </a:r>
          <a:r>
            <a:rPr lang="en-US" sz="2000" kern="1200" dirty="0"/>
            <a:t>- Develop productive coping, team cohesion, find meaning in crisis, re-empowerment, adjust to even grow in new roles-responsibilities, pride in innovation, and mobilize technology to communicate. </a:t>
          </a:r>
        </a:p>
      </dsp:txBody>
      <dsp:txXfrm>
        <a:off x="52546" y="2507531"/>
        <a:ext cx="9499283" cy="9713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CDD1B-DB49-4A31-ACD6-60C3F4BA79B9}">
      <dsp:nvSpPr>
        <dsp:cNvPr id="0" name=""/>
        <dsp:cNvSpPr/>
      </dsp:nvSpPr>
      <dsp:spPr>
        <a:xfrm>
          <a:off x="319517" y="584581"/>
          <a:ext cx="993990" cy="99399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260299-319D-4894-9F07-5D7856B88B7A}">
      <dsp:nvSpPr>
        <dsp:cNvPr id="0" name=""/>
        <dsp:cNvSpPr/>
      </dsp:nvSpPr>
      <dsp:spPr>
        <a:xfrm>
          <a:off x="531351" y="796415"/>
          <a:ext cx="570322" cy="5703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76ABC6-BB83-4C0B-B833-3D7B759CC13D}">
      <dsp:nvSpPr>
        <dsp:cNvPr id="0" name=""/>
        <dsp:cNvSpPr/>
      </dsp:nvSpPr>
      <dsp:spPr>
        <a:xfrm>
          <a:off x="1766" y="1888175"/>
          <a:ext cx="1629492" cy="65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Organized support programs </a:t>
          </a:r>
        </a:p>
      </dsp:txBody>
      <dsp:txXfrm>
        <a:off x="1766" y="1888175"/>
        <a:ext cx="1629492" cy="651796"/>
      </dsp:txXfrm>
    </dsp:sp>
    <dsp:sp modelId="{E207C3D7-25EC-4A2E-A937-4D74A1E18EF4}">
      <dsp:nvSpPr>
        <dsp:cNvPr id="0" name=""/>
        <dsp:cNvSpPr/>
      </dsp:nvSpPr>
      <dsp:spPr>
        <a:xfrm>
          <a:off x="2234170" y="584581"/>
          <a:ext cx="993990" cy="99399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DD3513-39B4-44DF-9C84-66FDD2212FEE}">
      <dsp:nvSpPr>
        <dsp:cNvPr id="0" name=""/>
        <dsp:cNvSpPr/>
      </dsp:nvSpPr>
      <dsp:spPr>
        <a:xfrm>
          <a:off x="2446004" y="796415"/>
          <a:ext cx="570322" cy="5703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99A242-86E3-4032-8854-1717F19F40F1}">
      <dsp:nvSpPr>
        <dsp:cNvPr id="0" name=""/>
        <dsp:cNvSpPr/>
      </dsp:nvSpPr>
      <dsp:spPr>
        <a:xfrm>
          <a:off x="1916419" y="1888175"/>
          <a:ext cx="1629492" cy="65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Awareness of collective ethics decision-making structures </a:t>
          </a:r>
        </a:p>
      </dsp:txBody>
      <dsp:txXfrm>
        <a:off x="1916419" y="1888175"/>
        <a:ext cx="1629492" cy="651796"/>
      </dsp:txXfrm>
    </dsp:sp>
    <dsp:sp modelId="{1E0CE877-2354-4324-A891-9AE99B80E250}">
      <dsp:nvSpPr>
        <dsp:cNvPr id="0" name=""/>
        <dsp:cNvSpPr/>
      </dsp:nvSpPr>
      <dsp:spPr>
        <a:xfrm>
          <a:off x="4148823" y="584581"/>
          <a:ext cx="993990" cy="99399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30C4FB-8E23-4AF2-85E3-96C1B6DDE7DC}">
      <dsp:nvSpPr>
        <dsp:cNvPr id="0" name=""/>
        <dsp:cNvSpPr/>
      </dsp:nvSpPr>
      <dsp:spPr>
        <a:xfrm>
          <a:off x="4360657" y="796415"/>
          <a:ext cx="570322" cy="5703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C322D8-B237-4D9F-9EFE-94EB50DD5766}">
      <dsp:nvSpPr>
        <dsp:cNvPr id="0" name=""/>
        <dsp:cNvSpPr/>
      </dsp:nvSpPr>
      <dsp:spPr>
        <a:xfrm>
          <a:off x="3831072" y="1888175"/>
          <a:ext cx="1629492" cy="65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Mindfulness programs- intentional acts of restorative care </a:t>
          </a:r>
        </a:p>
      </dsp:txBody>
      <dsp:txXfrm>
        <a:off x="3831072" y="1888175"/>
        <a:ext cx="1629492" cy="651796"/>
      </dsp:txXfrm>
    </dsp:sp>
    <dsp:sp modelId="{881101E1-B7D3-4221-A264-A1D1DB23A30B}">
      <dsp:nvSpPr>
        <dsp:cNvPr id="0" name=""/>
        <dsp:cNvSpPr/>
      </dsp:nvSpPr>
      <dsp:spPr>
        <a:xfrm>
          <a:off x="6063477" y="584581"/>
          <a:ext cx="993990" cy="99399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2B596F-90E6-4B0A-AA1B-9348CC9095B6}">
      <dsp:nvSpPr>
        <dsp:cNvPr id="0" name=""/>
        <dsp:cNvSpPr/>
      </dsp:nvSpPr>
      <dsp:spPr>
        <a:xfrm>
          <a:off x="6275311" y="796415"/>
          <a:ext cx="570322" cy="5703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D1C5AE-8290-4870-A197-9F572DF9DE7E}">
      <dsp:nvSpPr>
        <dsp:cNvPr id="0" name=""/>
        <dsp:cNvSpPr/>
      </dsp:nvSpPr>
      <dsp:spPr>
        <a:xfrm>
          <a:off x="5745726" y="1888175"/>
          <a:ext cx="1629492" cy="65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Structured reflection </a:t>
          </a:r>
        </a:p>
      </dsp:txBody>
      <dsp:txXfrm>
        <a:off x="5745726" y="1888175"/>
        <a:ext cx="1629492" cy="651796"/>
      </dsp:txXfrm>
    </dsp:sp>
    <dsp:sp modelId="{8CE39F2E-FFE2-47DB-8E7D-42CF69C9B4F5}">
      <dsp:nvSpPr>
        <dsp:cNvPr id="0" name=""/>
        <dsp:cNvSpPr/>
      </dsp:nvSpPr>
      <dsp:spPr>
        <a:xfrm>
          <a:off x="7978130" y="584581"/>
          <a:ext cx="993990" cy="99399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208888-1FA5-48C5-917B-95011F7E49C0}">
      <dsp:nvSpPr>
        <dsp:cNvPr id="0" name=""/>
        <dsp:cNvSpPr/>
      </dsp:nvSpPr>
      <dsp:spPr>
        <a:xfrm>
          <a:off x="8189964" y="796415"/>
          <a:ext cx="570322" cy="57032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6164D2-02C7-4423-9855-5C1CE6F54BA8}">
      <dsp:nvSpPr>
        <dsp:cNvPr id="0" name=""/>
        <dsp:cNvSpPr/>
      </dsp:nvSpPr>
      <dsp:spPr>
        <a:xfrm>
          <a:off x="7660379" y="1888175"/>
          <a:ext cx="1629492" cy="65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Time off from professional duties </a:t>
          </a:r>
        </a:p>
      </dsp:txBody>
      <dsp:txXfrm>
        <a:off x="7660379" y="1888175"/>
        <a:ext cx="1629492" cy="6517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C80F1-0ABE-425C-87DF-A8A5EA61F31F}">
      <dsp:nvSpPr>
        <dsp:cNvPr id="0" name=""/>
        <dsp:cNvSpPr/>
      </dsp:nvSpPr>
      <dsp:spPr>
        <a:xfrm>
          <a:off x="2722" y="50571"/>
          <a:ext cx="2159579" cy="3023411"/>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8369" tIns="330200" rIns="168369" bIns="330200" numCol="1" spcCol="1270" anchor="t" anchorCtr="0">
          <a:noAutofit/>
        </a:bodyPr>
        <a:lstStyle/>
        <a:p>
          <a:pPr marL="0" lvl="0" indent="0" algn="l" defTabSz="533400">
            <a:lnSpc>
              <a:spcPct val="90000"/>
            </a:lnSpc>
            <a:spcBef>
              <a:spcPct val="0"/>
            </a:spcBef>
            <a:spcAft>
              <a:spcPct val="35000"/>
            </a:spcAft>
            <a:buNone/>
            <a:defRPr cap="all"/>
          </a:pPr>
          <a:r>
            <a:rPr lang="en-US" sz="1200" kern="1200"/>
            <a:t>Plan and be prepared to move to contingency standards as a means of delaying need for crisis standards </a:t>
          </a:r>
        </a:p>
      </dsp:txBody>
      <dsp:txXfrm>
        <a:off x="2722" y="1199467"/>
        <a:ext cx="2159579" cy="1814047"/>
      </dsp:txXfrm>
    </dsp:sp>
    <dsp:sp modelId="{DCF2606A-0855-464C-8361-6BFE9B2C0DDA}">
      <dsp:nvSpPr>
        <dsp:cNvPr id="0" name=""/>
        <dsp:cNvSpPr/>
      </dsp:nvSpPr>
      <dsp:spPr>
        <a:xfrm>
          <a:off x="629000" y="352912"/>
          <a:ext cx="907023" cy="907023"/>
        </a:xfrm>
        <a:prstGeom prst="ellips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0715" tIns="12700" rIns="70715" bIns="12700" numCol="1" spcCol="1270" anchor="ctr" anchorCtr="0">
          <a:noAutofit/>
        </a:bodyPr>
        <a:lstStyle/>
        <a:p>
          <a:pPr marL="0" lvl="0" indent="0" algn="ctr" defTabSz="2000250">
            <a:lnSpc>
              <a:spcPct val="90000"/>
            </a:lnSpc>
            <a:spcBef>
              <a:spcPct val="0"/>
            </a:spcBef>
            <a:spcAft>
              <a:spcPct val="35000"/>
            </a:spcAft>
            <a:buNone/>
          </a:pPr>
          <a:r>
            <a:rPr lang="en-US" sz="4500" kern="1200"/>
            <a:t>1</a:t>
          </a:r>
        </a:p>
      </dsp:txBody>
      <dsp:txXfrm>
        <a:off x="761830" y="485742"/>
        <a:ext cx="641363" cy="641363"/>
      </dsp:txXfrm>
    </dsp:sp>
    <dsp:sp modelId="{BDA9D54B-23E2-4E4A-BC8B-D5A94DDDC8C1}">
      <dsp:nvSpPr>
        <dsp:cNvPr id="0" name=""/>
        <dsp:cNvSpPr/>
      </dsp:nvSpPr>
      <dsp:spPr>
        <a:xfrm>
          <a:off x="2722" y="3073910"/>
          <a:ext cx="2159579" cy="72"/>
        </a:xfrm>
        <a:prstGeom prst="rect">
          <a:avLst/>
        </a:prstGeom>
        <a:gradFill rotWithShape="0">
          <a:gsLst>
            <a:gs pos="0">
              <a:schemeClr val="accent2">
                <a:hueOff val="90325"/>
                <a:satOff val="-7816"/>
                <a:lumOff val="1401"/>
                <a:alphaOff val="0"/>
                <a:tint val="98000"/>
                <a:satMod val="110000"/>
                <a:lumMod val="104000"/>
              </a:schemeClr>
            </a:gs>
            <a:gs pos="69000">
              <a:schemeClr val="accent2">
                <a:hueOff val="90325"/>
                <a:satOff val="-7816"/>
                <a:lumOff val="1401"/>
                <a:alphaOff val="0"/>
                <a:shade val="88000"/>
                <a:satMod val="130000"/>
                <a:lumMod val="92000"/>
              </a:schemeClr>
            </a:gs>
            <a:gs pos="100000">
              <a:schemeClr val="accent2">
                <a:hueOff val="90325"/>
                <a:satOff val="-7816"/>
                <a:lumOff val="1401"/>
                <a:alphaOff val="0"/>
                <a:shade val="78000"/>
                <a:satMod val="130000"/>
                <a:lumMod val="92000"/>
              </a:schemeClr>
            </a:gs>
          </a:gsLst>
          <a:lin ang="5400000" scaled="0"/>
        </a:gradFill>
        <a:ln w="9525" cap="flat" cmpd="sng" algn="ctr">
          <a:solidFill>
            <a:schemeClr val="accent2">
              <a:hueOff val="90325"/>
              <a:satOff val="-7816"/>
              <a:lumOff val="1401"/>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680EC80-66E3-4124-B95F-E09C62CAE4CA}">
      <dsp:nvSpPr>
        <dsp:cNvPr id="0" name=""/>
        <dsp:cNvSpPr/>
      </dsp:nvSpPr>
      <dsp:spPr>
        <a:xfrm>
          <a:off x="2378260" y="50571"/>
          <a:ext cx="2159579" cy="3023411"/>
        </a:xfrm>
        <a:prstGeom prst="rect">
          <a:avLst/>
        </a:prstGeom>
        <a:solidFill>
          <a:schemeClr val="accent2">
            <a:tint val="40000"/>
            <a:alpha val="90000"/>
            <a:hueOff val="322055"/>
            <a:satOff val="-17688"/>
            <a:lumOff val="269"/>
            <a:alphaOff val="0"/>
          </a:schemeClr>
        </a:solidFill>
        <a:ln w="9525" cap="flat" cmpd="sng" algn="ctr">
          <a:solidFill>
            <a:schemeClr val="accent2">
              <a:tint val="40000"/>
              <a:alpha val="90000"/>
              <a:hueOff val="322055"/>
              <a:satOff val="-17688"/>
              <a:lumOff val="26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8369" tIns="330200" rIns="168369" bIns="330200" numCol="1" spcCol="1270" anchor="t" anchorCtr="0">
          <a:noAutofit/>
        </a:bodyPr>
        <a:lstStyle/>
        <a:p>
          <a:pPr marL="0" lvl="0" indent="0" algn="l" defTabSz="533400">
            <a:lnSpc>
              <a:spcPct val="90000"/>
            </a:lnSpc>
            <a:spcBef>
              <a:spcPct val="0"/>
            </a:spcBef>
            <a:spcAft>
              <a:spcPct val="35000"/>
            </a:spcAft>
            <a:buNone/>
            <a:defRPr cap="all"/>
          </a:pPr>
          <a:r>
            <a:rPr lang="en-US" sz="1200" kern="1200"/>
            <a:t>Only activate crisis standards after all efforts to augment and expand resources are deemed inadequate </a:t>
          </a:r>
        </a:p>
      </dsp:txBody>
      <dsp:txXfrm>
        <a:off x="2378260" y="1199467"/>
        <a:ext cx="2159579" cy="1814047"/>
      </dsp:txXfrm>
    </dsp:sp>
    <dsp:sp modelId="{7E1A2C86-00F6-4E30-9863-3BB7C53BF8AE}">
      <dsp:nvSpPr>
        <dsp:cNvPr id="0" name=""/>
        <dsp:cNvSpPr/>
      </dsp:nvSpPr>
      <dsp:spPr>
        <a:xfrm>
          <a:off x="3004538" y="352912"/>
          <a:ext cx="907023" cy="907023"/>
        </a:xfrm>
        <a:prstGeom prst="ellipse">
          <a:avLst/>
        </a:prstGeom>
        <a:gradFill rotWithShape="0">
          <a:gsLst>
            <a:gs pos="0">
              <a:schemeClr val="accent2">
                <a:hueOff val="180651"/>
                <a:satOff val="-15631"/>
                <a:lumOff val="2801"/>
                <a:alphaOff val="0"/>
                <a:tint val="98000"/>
                <a:satMod val="110000"/>
                <a:lumMod val="104000"/>
              </a:schemeClr>
            </a:gs>
            <a:gs pos="69000">
              <a:schemeClr val="accent2">
                <a:hueOff val="180651"/>
                <a:satOff val="-15631"/>
                <a:lumOff val="2801"/>
                <a:alphaOff val="0"/>
                <a:shade val="88000"/>
                <a:satMod val="130000"/>
                <a:lumMod val="92000"/>
              </a:schemeClr>
            </a:gs>
            <a:gs pos="100000">
              <a:schemeClr val="accent2">
                <a:hueOff val="180651"/>
                <a:satOff val="-15631"/>
                <a:lumOff val="2801"/>
                <a:alphaOff val="0"/>
                <a:shade val="78000"/>
                <a:satMod val="130000"/>
                <a:lumMod val="92000"/>
              </a:schemeClr>
            </a:gs>
          </a:gsLst>
          <a:lin ang="5400000" scaled="0"/>
        </a:gradFill>
        <a:ln w="9525" cap="flat" cmpd="sng" algn="ctr">
          <a:solidFill>
            <a:schemeClr val="accent2">
              <a:hueOff val="180651"/>
              <a:satOff val="-15631"/>
              <a:lumOff val="2801"/>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0715" tIns="12700" rIns="70715" bIns="12700" numCol="1" spcCol="1270" anchor="ctr" anchorCtr="0">
          <a:noAutofit/>
        </a:bodyPr>
        <a:lstStyle/>
        <a:p>
          <a:pPr marL="0" lvl="0" indent="0" algn="ctr" defTabSz="2000250">
            <a:lnSpc>
              <a:spcPct val="90000"/>
            </a:lnSpc>
            <a:spcBef>
              <a:spcPct val="0"/>
            </a:spcBef>
            <a:spcAft>
              <a:spcPct val="35000"/>
            </a:spcAft>
            <a:buNone/>
          </a:pPr>
          <a:r>
            <a:rPr lang="en-US" sz="4500" kern="1200"/>
            <a:t>2</a:t>
          </a:r>
        </a:p>
      </dsp:txBody>
      <dsp:txXfrm>
        <a:off x="3137368" y="485742"/>
        <a:ext cx="641363" cy="641363"/>
      </dsp:txXfrm>
    </dsp:sp>
    <dsp:sp modelId="{8A26553A-26C5-4AE2-AA67-FAA9F4ED225D}">
      <dsp:nvSpPr>
        <dsp:cNvPr id="0" name=""/>
        <dsp:cNvSpPr/>
      </dsp:nvSpPr>
      <dsp:spPr>
        <a:xfrm>
          <a:off x="2378260" y="3073910"/>
          <a:ext cx="2159579" cy="72"/>
        </a:xfrm>
        <a:prstGeom prst="rect">
          <a:avLst/>
        </a:prstGeom>
        <a:gradFill rotWithShape="0">
          <a:gsLst>
            <a:gs pos="0">
              <a:schemeClr val="accent2">
                <a:hueOff val="270976"/>
                <a:satOff val="-23447"/>
                <a:lumOff val="4202"/>
                <a:alphaOff val="0"/>
                <a:tint val="98000"/>
                <a:satMod val="110000"/>
                <a:lumMod val="104000"/>
              </a:schemeClr>
            </a:gs>
            <a:gs pos="69000">
              <a:schemeClr val="accent2">
                <a:hueOff val="270976"/>
                <a:satOff val="-23447"/>
                <a:lumOff val="4202"/>
                <a:alphaOff val="0"/>
                <a:shade val="88000"/>
                <a:satMod val="130000"/>
                <a:lumMod val="92000"/>
              </a:schemeClr>
            </a:gs>
            <a:gs pos="100000">
              <a:schemeClr val="accent2">
                <a:hueOff val="270976"/>
                <a:satOff val="-23447"/>
                <a:lumOff val="4202"/>
                <a:alphaOff val="0"/>
                <a:shade val="78000"/>
                <a:satMod val="130000"/>
                <a:lumMod val="92000"/>
              </a:schemeClr>
            </a:gs>
          </a:gsLst>
          <a:lin ang="5400000" scaled="0"/>
        </a:gradFill>
        <a:ln w="9525" cap="flat" cmpd="sng" algn="ctr">
          <a:solidFill>
            <a:schemeClr val="accent2">
              <a:hueOff val="270976"/>
              <a:satOff val="-23447"/>
              <a:lumOff val="4202"/>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01532B9-B2AA-4038-A9FF-B89D82C287B8}">
      <dsp:nvSpPr>
        <dsp:cNvPr id="0" name=""/>
        <dsp:cNvSpPr/>
      </dsp:nvSpPr>
      <dsp:spPr>
        <a:xfrm>
          <a:off x="4753797" y="50571"/>
          <a:ext cx="2159579" cy="3023411"/>
        </a:xfrm>
        <a:prstGeom prst="rect">
          <a:avLst/>
        </a:prstGeom>
        <a:solidFill>
          <a:schemeClr val="accent2">
            <a:tint val="40000"/>
            <a:alpha val="90000"/>
            <a:hueOff val="644111"/>
            <a:satOff val="-35377"/>
            <a:lumOff val="539"/>
            <a:alphaOff val="0"/>
          </a:schemeClr>
        </a:solidFill>
        <a:ln w="9525" cap="flat" cmpd="sng" algn="ctr">
          <a:solidFill>
            <a:schemeClr val="accent2">
              <a:tint val="40000"/>
              <a:alpha val="90000"/>
              <a:hueOff val="644111"/>
              <a:satOff val="-35377"/>
              <a:lumOff val="5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8369" tIns="330200" rIns="168369" bIns="330200" numCol="1" spcCol="1270" anchor="t" anchorCtr="0">
          <a:noAutofit/>
        </a:bodyPr>
        <a:lstStyle/>
        <a:p>
          <a:pPr marL="0" lvl="0" indent="0" algn="l" defTabSz="533400">
            <a:lnSpc>
              <a:spcPct val="90000"/>
            </a:lnSpc>
            <a:spcBef>
              <a:spcPct val="0"/>
            </a:spcBef>
            <a:spcAft>
              <a:spcPct val="35000"/>
            </a:spcAft>
            <a:buNone/>
            <a:defRPr cap="all"/>
          </a:pPr>
          <a:r>
            <a:rPr lang="en-US" sz="1200" kern="1200"/>
            <a:t>Never have allocation rationing decisions made ad-hoc by the provider. </a:t>
          </a:r>
        </a:p>
      </dsp:txBody>
      <dsp:txXfrm>
        <a:off x="4753797" y="1199467"/>
        <a:ext cx="2159579" cy="1814047"/>
      </dsp:txXfrm>
    </dsp:sp>
    <dsp:sp modelId="{FF19D50C-1F3E-4A61-A44F-7D5D9929A920}">
      <dsp:nvSpPr>
        <dsp:cNvPr id="0" name=""/>
        <dsp:cNvSpPr/>
      </dsp:nvSpPr>
      <dsp:spPr>
        <a:xfrm>
          <a:off x="5380076" y="352912"/>
          <a:ext cx="907023" cy="907023"/>
        </a:xfrm>
        <a:prstGeom prst="ellipse">
          <a:avLst/>
        </a:prstGeom>
        <a:gradFill rotWithShape="0">
          <a:gsLst>
            <a:gs pos="0">
              <a:schemeClr val="accent2">
                <a:hueOff val="361302"/>
                <a:satOff val="-31262"/>
                <a:lumOff val="5602"/>
                <a:alphaOff val="0"/>
                <a:tint val="98000"/>
                <a:satMod val="110000"/>
                <a:lumMod val="104000"/>
              </a:schemeClr>
            </a:gs>
            <a:gs pos="69000">
              <a:schemeClr val="accent2">
                <a:hueOff val="361302"/>
                <a:satOff val="-31262"/>
                <a:lumOff val="5602"/>
                <a:alphaOff val="0"/>
                <a:shade val="88000"/>
                <a:satMod val="130000"/>
                <a:lumMod val="92000"/>
              </a:schemeClr>
            </a:gs>
            <a:gs pos="100000">
              <a:schemeClr val="accent2">
                <a:hueOff val="361302"/>
                <a:satOff val="-31262"/>
                <a:lumOff val="5602"/>
                <a:alphaOff val="0"/>
                <a:shade val="78000"/>
                <a:satMod val="130000"/>
                <a:lumMod val="92000"/>
              </a:schemeClr>
            </a:gs>
          </a:gsLst>
          <a:lin ang="5400000" scaled="0"/>
        </a:gradFill>
        <a:ln w="9525" cap="flat" cmpd="sng" algn="ctr">
          <a:solidFill>
            <a:schemeClr val="accent2">
              <a:hueOff val="361302"/>
              <a:satOff val="-31262"/>
              <a:lumOff val="5602"/>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0715" tIns="12700" rIns="70715" bIns="12700" numCol="1" spcCol="1270" anchor="ctr" anchorCtr="0">
          <a:noAutofit/>
        </a:bodyPr>
        <a:lstStyle/>
        <a:p>
          <a:pPr marL="0" lvl="0" indent="0" algn="ctr" defTabSz="2000250">
            <a:lnSpc>
              <a:spcPct val="90000"/>
            </a:lnSpc>
            <a:spcBef>
              <a:spcPct val="0"/>
            </a:spcBef>
            <a:spcAft>
              <a:spcPct val="35000"/>
            </a:spcAft>
            <a:buNone/>
          </a:pPr>
          <a:r>
            <a:rPr lang="en-US" sz="4500" kern="1200"/>
            <a:t>3</a:t>
          </a:r>
        </a:p>
      </dsp:txBody>
      <dsp:txXfrm>
        <a:off x="5512906" y="485742"/>
        <a:ext cx="641363" cy="641363"/>
      </dsp:txXfrm>
    </dsp:sp>
    <dsp:sp modelId="{BBD349D9-8E02-48DB-9712-1792D2650A1A}">
      <dsp:nvSpPr>
        <dsp:cNvPr id="0" name=""/>
        <dsp:cNvSpPr/>
      </dsp:nvSpPr>
      <dsp:spPr>
        <a:xfrm>
          <a:off x="4753797" y="3073910"/>
          <a:ext cx="2159579" cy="72"/>
        </a:xfrm>
        <a:prstGeom prst="rect">
          <a:avLst/>
        </a:prstGeom>
        <a:gradFill rotWithShape="0">
          <a:gsLst>
            <a:gs pos="0">
              <a:schemeClr val="accent2">
                <a:hueOff val="451627"/>
                <a:satOff val="-39078"/>
                <a:lumOff val="7003"/>
                <a:alphaOff val="0"/>
                <a:tint val="98000"/>
                <a:satMod val="110000"/>
                <a:lumMod val="104000"/>
              </a:schemeClr>
            </a:gs>
            <a:gs pos="69000">
              <a:schemeClr val="accent2">
                <a:hueOff val="451627"/>
                <a:satOff val="-39078"/>
                <a:lumOff val="7003"/>
                <a:alphaOff val="0"/>
                <a:shade val="88000"/>
                <a:satMod val="130000"/>
                <a:lumMod val="92000"/>
              </a:schemeClr>
            </a:gs>
            <a:gs pos="100000">
              <a:schemeClr val="accent2">
                <a:hueOff val="451627"/>
                <a:satOff val="-39078"/>
                <a:lumOff val="7003"/>
                <a:alphaOff val="0"/>
                <a:shade val="78000"/>
                <a:satMod val="130000"/>
                <a:lumMod val="92000"/>
              </a:schemeClr>
            </a:gs>
          </a:gsLst>
          <a:lin ang="5400000" scaled="0"/>
        </a:gradFill>
        <a:ln w="9525" cap="flat" cmpd="sng" algn="ctr">
          <a:solidFill>
            <a:schemeClr val="accent2">
              <a:hueOff val="451627"/>
              <a:satOff val="-39078"/>
              <a:lumOff val="7003"/>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E52F5F5C-B211-493B-B1EC-7ED2EB487D5F}">
      <dsp:nvSpPr>
        <dsp:cNvPr id="0" name=""/>
        <dsp:cNvSpPr/>
      </dsp:nvSpPr>
      <dsp:spPr>
        <a:xfrm>
          <a:off x="7129335" y="50571"/>
          <a:ext cx="2159579" cy="3023411"/>
        </a:xfrm>
        <a:prstGeom prst="rect">
          <a:avLst/>
        </a:prstGeom>
        <a:solidFill>
          <a:schemeClr val="accent2">
            <a:tint val="40000"/>
            <a:alpha val="90000"/>
            <a:hueOff val="966166"/>
            <a:satOff val="-53065"/>
            <a:lumOff val="808"/>
            <a:alphaOff val="0"/>
          </a:schemeClr>
        </a:solidFill>
        <a:ln w="9525" cap="flat" cmpd="sng" algn="ctr">
          <a:solidFill>
            <a:schemeClr val="accent2">
              <a:tint val="40000"/>
              <a:alpha val="90000"/>
              <a:hueOff val="966166"/>
              <a:satOff val="-53065"/>
              <a:lumOff val="8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8369" tIns="330200" rIns="168369" bIns="330200" numCol="1" spcCol="1270" anchor="t" anchorCtr="0">
          <a:noAutofit/>
        </a:bodyPr>
        <a:lstStyle/>
        <a:p>
          <a:pPr marL="0" lvl="0" indent="0" algn="l" defTabSz="533400">
            <a:lnSpc>
              <a:spcPct val="90000"/>
            </a:lnSpc>
            <a:spcBef>
              <a:spcPct val="0"/>
            </a:spcBef>
            <a:spcAft>
              <a:spcPct val="35000"/>
            </a:spcAft>
            <a:buNone/>
            <a:defRPr cap="all"/>
          </a:pPr>
          <a:r>
            <a:rPr lang="en-US" sz="1200" kern="1200"/>
            <a:t>Remain in contingency/crisis standards as long as necessary.</a:t>
          </a:r>
        </a:p>
      </dsp:txBody>
      <dsp:txXfrm>
        <a:off x="7129335" y="1199467"/>
        <a:ext cx="2159579" cy="1814047"/>
      </dsp:txXfrm>
    </dsp:sp>
    <dsp:sp modelId="{B2E00DF4-2562-46FD-A4FD-347FBECE976B}">
      <dsp:nvSpPr>
        <dsp:cNvPr id="0" name=""/>
        <dsp:cNvSpPr/>
      </dsp:nvSpPr>
      <dsp:spPr>
        <a:xfrm>
          <a:off x="7755614" y="352912"/>
          <a:ext cx="907023" cy="907023"/>
        </a:xfrm>
        <a:prstGeom prst="ellipse">
          <a:avLst/>
        </a:prstGeom>
        <a:gradFill rotWithShape="0">
          <a:gsLst>
            <a:gs pos="0">
              <a:schemeClr val="accent2">
                <a:hueOff val="541952"/>
                <a:satOff val="-46893"/>
                <a:lumOff val="8403"/>
                <a:alphaOff val="0"/>
                <a:tint val="98000"/>
                <a:satMod val="110000"/>
                <a:lumMod val="104000"/>
              </a:schemeClr>
            </a:gs>
            <a:gs pos="69000">
              <a:schemeClr val="accent2">
                <a:hueOff val="541952"/>
                <a:satOff val="-46893"/>
                <a:lumOff val="8403"/>
                <a:alphaOff val="0"/>
                <a:shade val="88000"/>
                <a:satMod val="130000"/>
                <a:lumMod val="92000"/>
              </a:schemeClr>
            </a:gs>
            <a:gs pos="100000">
              <a:schemeClr val="accent2">
                <a:hueOff val="541952"/>
                <a:satOff val="-46893"/>
                <a:lumOff val="8403"/>
                <a:alphaOff val="0"/>
                <a:shade val="78000"/>
                <a:satMod val="130000"/>
                <a:lumMod val="92000"/>
              </a:schemeClr>
            </a:gs>
          </a:gsLst>
          <a:lin ang="5400000" scaled="0"/>
        </a:gradFill>
        <a:ln w="9525" cap="flat" cmpd="sng" algn="ctr">
          <a:solidFill>
            <a:schemeClr val="accent2">
              <a:hueOff val="541952"/>
              <a:satOff val="-46893"/>
              <a:lumOff val="8403"/>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0715" tIns="12700" rIns="70715" bIns="12700" numCol="1" spcCol="1270" anchor="ctr" anchorCtr="0">
          <a:noAutofit/>
        </a:bodyPr>
        <a:lstStyle/>
        <a:p>
          <a:pPr marL="0" lvl="0" indent="0" algn="ctr" defTabSz="2000250">
            <a:lnSpc>
              <a:spcPct val="90000"/>
            </a:lnSpc>
            <a:spcBef>
              <a:spcPct val="0"/>
            </a:spcBef>
            <a:spcAft>
              <a:spcPct val="35000"/>
            </a:spcAft>
            <a:buNone/>
          </a:pPr>
          <a:r>
            <a:rPr lang="en-US" sz="4500" kern="1200"/>
            <a:t>4</a:t>
          </a:r>
        </a:p>
      </dsp:txBody>
      <dsp:txXfrm>
        <a:off x="7888444" y="485742"/>
        <a:ext cx="641363" cy="641363"/>
      </dsp:txXfrm>
    </dsp:sp>
    <dsp:sp modelId="{9ACDA20E-9F04-4C56-92B3-04A061876475}">
      <dsp:nvSpPr>
        <dsp:cNvPr id="0" name=""/>
        <dsp:cNvSpPr/>
      </dsp:nvSpPr>
      <dsp:spPr>
        <a:xfrm>
          <a:off x="7129335" y="3073910"/>
          <a:ext cx="2159579" cy="72"/>
        </a:xfrm>
        <a:prstGeom prst="rect">
          <a:avLst/>
        </a:prstGeom>
        <a:gradFill rotWithShape="0">
          <a:gsLst>
            <a:gs pos="0">
              <a:schemeClr val="accent2">
                <a:hueOff val="632278"/>
                <a:satOff val="-54709"/>
                <a:lumOff val="9804"/>
                <a:alphaOff val="0"/>
                <a:tint val="98000"/>
                <a:satMod val="110000"/>
                <a:lumMod val="104000"/>
              </a:schemeClr>
            </a:gs>
            <a:gs pos="69000">
              <a:schemeClr val="accent2">
                <a:hueOff val="632278"/>
                <a:satOff val="-54709"/>
                <a:lumOff val="9804"/>
                <a:alphaOff val="0"/>
                <a:shade val="88000"/>
                <a:satMod val="130000"/>
                <a:lumMod val="92000"/>
              </a:schemeClr>
            </a:gs>
            <a:gs pos="100000">
              <a:schemeClr val="accent2">
                <a:hueOff val="632278"/>
                <a:satOff val="-54709"/>
                <a:lumOff val="9804"/>
                <a:alphaOff val="0"/>
                <a:shade val="78000"/>
                <a:satMod val="130000"/>
                <a:lumMod val="92000"/>
              </a:schemeClr>
            </a:gs>
          </a:gsLst>
          <a:lin ang="5400000" scaled="0"/>
        </a:gradFill>
        <a:ln w="9525" cap="flat" cmpd="sng" algn="ctr">
          <a:solidFill>
            <a:schemeClr val="accent2">
              <a:hueOff val="632278"/>
              <a:satOff val="-54709"/>
              <a:lumOff val="9804"/>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DF59E-B2B6-4E3B-BD06-999E9B471A19}">
      <dsp:nvSpPr>
        <dsp:cNvPr id="0" name=""/>
        <dsp:cNvSpPr/>
      </dsp:nvSpPr>
      <dsp:spPr>
        <a:xfrm>
          <a:off x="232605" y="2792"/>
          <a:ext cx="2855988" cy="171359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Draw on others experiences of positively handling moral stress</a:t>
          </a:r>
        </a:p>
      </dsp:txBody>
      <dsp:txXfrm>
        <a:off x="232605" y="2792"/>
        <a:ext cx="2855988" cy="1713593"/>
      </dsp:txXfrm>
    </dsp:sp>
    <dsp:sp modelId="{996F1881-0842-4B34-9B17-A0CDCA7CBB0E}">
      <dsp:nvSpPr>
        <dsp:cNvPr id="0" name=""/>
        <dsp:cNvSpPr/>
      </dsp:nvSpPr>
      <dsp:spPr>
        <a:xfrm>
          <a:off x="3374193" y="2792"/>
          <a:ext cx="2855988" cy="1713593"/>
        </a:xfrm>
        <a:prstGeom prst="rect">
          <a:avLst/>
        </a:prstGeom>
        <a:solidFill>
          <a:schemeClr val="accent5">
            <a:hueOff val="419595"/>
            <a:satOff val="9603"/>
            <a:lumOff val="-20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Wellness, resilience, self-care. </a:t>
          </a:r>
        </a:p>
      </dsp:txBody>
      <dsp:txXfrm>
        <a:off x="3374193" y="2792"/>
        <a:ext cx="2855988" cy="1713593"/>
      </dsp:txXfrm>
    </dsp:sp>
    <dsp:sp modelId="{F0E10FB7-F80F-4382-9FBA-092D5B9F9EC7}">
      <dsp:nvSpPr>
        <dsp:cNvPr id="0" name=""/>
        <dsp:cNvSpPr/>
      </dsp:nvSpPr>
      <dsp:spPr>
        <a:xfrm>
          <a:off x="6515780" y="2792"/>
          <a:ext cx="2855988" cy="1713593"/>
        </a:xfrm>
        <a:prstGeom prst="rect">
          <a:avLst/>
        </a:prstGeom>
        <a:solidFill>
          <a:schemeClr val="accent5">
            <a:hueOff val="839190"/>
            <a:satOff val="19206"/>
            <a:lumOff val="-4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Spiritual and religious traditions </a:t>
          </a:r>
        </a:p>
      </dsp:txBody>
      <dsp:txXfrm>
        <a:off x="6515780" y="2792"/>
        <a:ext cx="2855988" cy="1713593"/>
      </dsp:txXfrm>
    </dsp:sp>
    <dsp:sp modelId="{DAA56D9A-D289-4131-830B-7B511F3CA39D}">
      <dsp:nvSpPr>
        <dsp:cNvPr id="0" name=""/>
        <dsp:cNvSpPr/>
      </dsp:nvSpPr>
      <dsp:spPr>
        <a:xfrm>
          <a:off x="232605" y="2001984"/>
          <a:ext cx="2855988" cy="1713593"/>
        </a:xfrm>
        <a:prstGeom prst="rect">
          <a:avLst/>
        </a:prstGeom>
        <a:solidFill>
          <a:schemeClr val="accent5">
            <a:hueOff val="1258786"/>
            <a:satOff val="28809"/>
            <a:lumOff val="-623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Trust teammates  and leaders</a:t>
          </a:r>
        </a:p>
      </dsp:txBody>
      <dsp:txXfrm>
        <a:off x="232605" y="2001984"/>
        <a:ext cx="2855988" cy="1713593"/>
      </dsp:txXfrm>
    </dsp:sp>
    <dsp:sp modelId="{77666120-E6F6-4834-84E1-9FD93C087681}">
      <dsp:nvSpPr>
        <dsp:cNvPr id="0" name=""/>
        <dsp:cNvSpPr/>
      </dsp:nvSpPr>
      <dsp:spPr>
        <a:xfrm>
          <a:off x="3374193" y="2001984"/>
          <a:ext cx="2855988" cy="1713593"/>
        </a:xfrm>
        <a:prstGeom prst="rect">
          <a:avLst/>
        </a:prstGeom>
        <a:solidFill>
          <a:schemeClr val="accent5">
            <a:hueOff val="1678381"/>
            <a:satOff val="38412"/>
            <a:lumOff val="-8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Learn, read, think, talk, ask, and discuss </a:t>
          </a:r>
        </a:p>
      </dsp:txBody>
      <dsp:txXfrm>
        <a:off x="3374193" y="2001984"/>
        <a:ext cx="2855988" cy="1713593"/>
      </dsp:txXfrm>
    </dsp:sp>
    <dsp:sp modelId="{DACE00DD-DA73-4536-8E64-D056D7801BA3}">
      <dsp:nvSpPr>
        <dsp:cNvPr id="0" name=""/>
        <dsp:cNvSpPr/>
      </dsp:nvSpPr>
      <dsp:spPr>
        <a:xfrm>
          <a:off x="6515780" y="2001984"/>
          <a:ext cx="2855988" cy="1713593"/>
        </a:xfrm>
        <a:prstGeom prst="rect">
          <a:avLst/>
        </a:prstGeom>
        <a:solidFill>
          <a:schemeClr val="accent5">
            <a:hueOff val="2097976"/>
            <a:satOff val="48015"/>
            <a:lumOff val="-1039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Realistic altruism </a:t>
          </a:r>
        </a:p>
      </dsp:txBody>
      <dsp:txXfrm>
        <a:off x="6515780" y="2001984"/>
        <a:ext cx="2855988" cy="171359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42C4A4-DFC0-4A94-AAB3-4D2931DEB90F}" type="datetimeFigureOut">
              <a:rPr lang="en-US" smtClean="0"/>
              <a:t>8/25/2021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88DBDF-DD74-4028-B5E3-A69B23DCBD53}" type="slidenum">
              <a:rPr lang="en-US" smtClean="0"/>
              <a:t>‹#›</a:t>
            </a:fld>
            <a:endParaRPr lang="en-US"/>
          </a:p>
        </p:txBody>
      </p:sp>
    </p:spTree>
    <p:extLst>
      <p:ext uri="{BB962C8B-B14F-4D97-AF65-F5344CB8AC3E}">
        <p14:creationId xmlns:p14="http://schemas.microsoft.com/office/powerpoint/2010/main" val="464473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It is crucial that Social Work leaders and educators focus, redesign, and build capacity addressing moral distress in the age of COVID-19. Individual capacities include self-awareness, self-regulation, moral courage, self-reflection, and self-care. Organizational and professional capacities include organization policies, support services, supportive leadership, professional standards, and engagement in political advocacy.</a:t>
            </a:r>
            <a:endParaRPr lang="en-US" dirty="0"/>
          </a:p>
        </p:txBody>
      </p:sp>
      <p:sp>
        <p:nvSpPr>
          <p:cNvPr id="4" name="Slide Number Placeholder 3"/>
          <p:cNvSpPr>
            <a:spLocks noGrp="1"/>
          </p:cNvSpPr>
          <p:nvPr>
            <p:ph type="sldNum" sz="quarter" idx="5"/>
          </p:nvPr>
        </p:nvSpPr>
        <p:spPr/>
        <p:txBody>
          <a:bodyPr/>
          <a:lstStyle/>
          <a:p>
            <a:fld id="{2E88DBDF-DD74-4028-B5E3-A69B23DCBD53}" type="slidenum">
              <a:rPr lang="en-US" smtClean="0"/>
              <a:t>1</a:t>
            </a:fld>
            <a:endParaRPr lang="en-US"/>
          </a:p>
        </p:txBody>
      </p:sp>
    </p:spTree>
    <p:extLst>
      <p:ext uri="{BB962C8B-B14F-4D97-AF65-F5344CB8AC3E}">
        <p14:creationId xmlns:p14="http://schemas.microsoft.com/office/powerpoint/2010/main" val="5383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Social work handles individual and social problems and situations that are difficult and complex. Many of these situations are complicated by ethical concerns and constraints related to the very institutions that are designed to help. Moral distress occurs when the right action is known, but the existing limitations of the establishment make doing what is right feel impossible. Moral distress has become a highly researched topic within nursing literature and has recently become a phenomenon of focus for healthcare professionals overall. Within the increased interest in healthcare professions, there is growing focus on social work and the experience of moral distress. In 1984 Andrew </a:t>
            </a:r>
            <a:r>
              <a:rPr lang="en-US" sz="1200" b="0" i="0" kern="1200" dirty="0" err="1">
                <a:solidFill>
                  <a:schemeClr val="tx1"/>
                </a:solidFill>
                <a:effectLst/>
                <a:latin typeface="+mn-lt"/>
                <a:ea typeface="+mn-ea"/>
                <a:cs typeface="+mn-cs"/>
              </a:rPr>
              <a:t>Jameton</a:t>
            </a:r>
            <a:r>
              <a:rPr lang="en-US" sz="1200" b="0" i="0" kern="1200" dirty="0">
                <a:solidFill>
                  <a:schemeClr val="tx1"/>
                </a:solidFill>
                <a:effectLst/>
                <a:latin typeface="+mn-lt"/>
                <a:ea typeface="+mn-ea"/>
                <a:cs typeface="+mn-cs"/>
              </a:rPr>
              <a:t>, a philosopher who is credited with cultivating a meaningful description to the physical effects of facing ethical dilemmas, has also offered that moral distress may also put one’s moral integrity at risk. </a:t>
            </a:r>
            <a:r>
              <a:rPr lang="en-US" sz="1200" b="0" i="0" kern="1200" dirty="0" err="1">
                <a:solidFill>
                  <a:schemeClr val="tx1"/>
                </a:solidFill>
                <a:effectLst/>
                <a:latin typeface="+mn-lt"/>
                <a:ea typeface="+mn-ea"/>
                <a:cs typeface="+mn-cs"/>
              </a:rPr>
              <a:t>Jameton’s</a:t>
            </a:r>
            <a:r>
              <a:rPr lang="en-US" sz="1200" b="0" i="0" kern="1200" dirty="0">
                <a:solidFill>
                  <a:schemeClr val="tx1"/>
                </a:solidFill>
                <a:effectLst/>
                <a:latin typeface="+mn-lt"/>
                <a:ea typeface="+mn-ea"/>
                <a:cs typeface="+mn-cs"/>
              </a:rPr>
              <a:t> foundational work Nursing Practice: The Ethical Issues (1984, p. 6) introduced the idea that “Moral distress arises when one knows the right thing to do, but institutional constraints make it nearly impossible to pursue the right course of action.” Two or more values in conflict also known as ethical dilemmas can occur in any practice setting or community agency. Moral distress as a phenomenon has been debated. discussed, deﬁned, and researched by numerous authors and has been defined mostly in the context of nursing in healthcare. Moral distress refers specifically to the constraints placed on an individual that hinders or burdens them from making a choice that feels right or morally justified. An ethical or moral dilemma act as a precursor to moral distress (Fourie, 2015).</a:t>
            </a:r>
            <a:endParaRPr lang="en-US" dirty="0"/>
          </a:p>
        </p:txBody>
      </p:sp>
      <p:sp>
        <p:nvSpPr>
          <p:cNvPr id="4" name="Slide Number Placeholder 3"/>
          <p:cNvSpPr>
            <a:spLocks noGrp="1"/>
          </p:cNvSpPr>
          <p:nvPr>
            <p:ph type="sldNum" sz="quarter" idx="5"/>
          </p:nvPr>
        </p:nvSpPr>
        <p:spPr/>
        <p:txBody>
          <a:bodyPr/>
          <a:lstStyle/>
          <a:p>
            <a:fld id="{2E88DBDF-DD74-4028-B5E3-A69B23DCBD53}" type="slidenum">
              <a:rPr lang="en-US" smtClean="0"/>
              <a:t>3</a:t>
            </a:fld>
            <a:endParaRPr lang="en-US"/>
          </a:p>
        </p:txBody>
      </p:sp>
    </p:spTree>
    <p:extLst>
      <p:ext uri="{BB962C8B-B14F-4D97-AF65-F5344CB8AC3E}">
        <p14:creationId xmlns:p14="http://schemas.microsoft.com/office/powerpoint/2010/main" val="2117350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COVID-19 transformed the landscape and scarce resource allocation became a household term. Narratives gathered through a Twitter analysis and personal accounts of frontline moral distress. These tweets varied from awareness of moral distress to a call for support as impending moral dilemmas were being seen across the globe. The tweets discussed scarce resource allocation and ethical guidance, as well as ventilator counts and a sense of doom as hospitals and healthcare workers prepared for the unknown. The burden of decision making is heavy and was felt by many. This experience was traumatizing and impactful and should be used as a catalyst to inform change for both the individual and at an organizational level.</a:t>
            </a:r>
            <a:endParaRPr lang="en-US" dirty="0"/>
          </a:p>
        </p:txBody>
      </p:sp>
      <p:sp>
        <p:nvSpPr>
          <p:cNvPr id="4" name="Slide Number Placeholder 3"/>
          <p:cNvSpPr>
            <a:spLocks noGrp="1"/>
          </p:cNvSpPr>
          <p:nvPr>
            <p:ph type="sldNum" sz="quarter" idx="5"/>
          </p:nvPr>
        </p:nvSpPr>
        <p:spPr/>
        <p:txBody>
          <a:bodyPr/>
          <a:lstStyle/>
          <a:p>
            <a:fld id="{2E88DBDF-DD74-4028-B5E3-A69B23DCBD53}" type="slidenum">
              <a:rPr lang="en-US" smtClean="0"/>
              <a:t>9</a:t>
            </a:fld>
            <a:endParaRPr lang="en-US"/>
          </a:p>
        </p:txBody>
      </p:sp>
    </p:spTree>
    <p:extLst>
      <p:ext uri="{BB962C8B-B14F-4D97-AF65-F5344CB8AC3E}">
        <p14:creationId xmlns:p14="http://schemas.microsoft.com/office/powerpoint/2010/main" val="2211982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implication on Social Work Practice is focused on leadership and education. Assisting individuals in cultivating abilities to recognize and effectively address situations that create moral distress. Fortifying both the individual and the organization with the knowledge, skills, and tools needed to effectively support moral agency and resilience has the potential to transform the experience of moral distress.</a:t>
            </a:r>
          </a:p>
          <a:p>
            <a:r>
              <a:rPr lang="en-US" sz="1200" b="0" i="0" kern="1200" dirty="0">
                <a:solidFill>
                  <a:schemeClr val="tx1"/>
                </a:solidFill>
                <a:effectLst/>
                <a:latin typeface="+mn-lt"/>
                <a:ea typeface="+mn-ea"/>
                <a:cs typeface="+mn-cs"/>
              </a:rPr>
              <a:t>It is crucial that Social Work leaders and educators focus, redesign, and build capacity to address moral distress during COVID-19. Individual capacities include self-awareness, self-regulation, moral courage, self-reflection, and self-care. Organizational and professional capacities include organization policies, support services, supportive leadership, professional standards, and engagement in political advocacy. How do we use ethical lessons learned during this time to inform and redesign future Social Work.</a:t>
            </a:r>
          </a:p>
          <a:p>
            <a:endParaRPr lang="en-US" dirty="0"/>
          </a:p>
        </p:txBody>
      </p:sp>
      <p:sp>
        <p:nvSpPr>
          <p:cNvPr id="4" name="Slide Number Placeholder 3"/>
          <p:cNvSpPr>
            <a:spLocks noGrp="1"/>
          </p:cNvSpPr>
          <p:nvPr>
            <p:ph type="sldNum" sz="quarter" idx="5"/>
          </p:nvPr>
        </p:nvSpPr>
        <p:spPr/>
        <p:txBody>
          <a:bodyPr/>
          <a:lstStyle/>
          <a:p>
            <a:fld id="{2E88DBDF-DD74-4028-B5E3-A69B23DCBD53}" type="slidenum">
              <a:rPr lang="en-US" smtClean="0"/>
              <a:t>17</a:t>
            </a:fld>
            <a:endParaRPr lang="en-US"/>
          </a:p>
        </p:txBody>
      </p:sp>
    </p:spTree>
    <p:extLst>
      <p:ext uri="{BB962C8B-B14F-4D97-AF65-F5344CB8AC3E}">
        <p14:creationId xmlns:p14="http://schemas.microsoft.com/office/powerpoint/2010/main" val="2267786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Moral communities have a strong support system, inclusivity, fairness, open communication, and collaboration and are able to protect their members. </a:t>
            </a:r>
          </a:p>
          <a:p>
            <a:r>
              <a:rPr lang="en-US" dirty="0"/>
              <a:t>Leaders of moral communities are responsible for implementing systematic changes fostering resilience and attending to the problems that cause moral distress and burnout </a:t>
            </a:r>
          </a:p>
          <a:p>
            <a:endParaRPr lang="en-US" dirty="0"/>
          </a:p>
          <a:p>
            <a:r>
              <a:rPr lang="en-US" dirty="0"/>
              <a:t>1. Are there any immediate changes due to COVID-19 in your agencies/organizations that could cause your staff to experience moral distress? Would any of the changes proposed in this article be beneficial in your workplace?</a:t>
            </a:r>
          </a:p>
          <a:p>
            <a:endParaRPr lang="en-US" dirty="0"/>
          </a:p>
          <a:p>
            <a:r>
              <a:rPr lang="en-US" dirty="0"/>
              <a:t>2. Are there any healthy steps you've been able to take in your own life that can help lessen any stresses of providing care and services? What do you find helpful that others may find helpful? Does your organization have a system in place where you can advocate for change if a policy or approach may cause moral distress to you or others?</a:t>
            </a:r>
          </a:p>
          <a:p>
            <a:endParaRPr lang="en-US" dirty="0"/>
          </a:p>
          <a:p>
            <a:r>
              <a:rPr lang="en-US" dirty="0"/>
              <a:t>3. How are you assessing the moral distress that may be occurring within your organization? What multi-disciplinary resources within your institution might help address moral distress? What will you do or continue to do to provide the right people and resources to address moral distress in your organization?</a:t>
            </a:r>
          </a:p>
          <a:p>
            <a:endParaRPr lang="en-US" dirty="0"/>
          </a:p>
          <a:p>
            <a:r>
              <a:rPr lang="en-US" dirty="0"/>
              <a:t>4. The antidote to moral distress is considered to be moral resilience, that is, the ability and willingness to speak out against moral dilemmas and carry out the right action instead. Discuss ways how you might develop moral resilience in yourself and how your organization could support you in that.</a:t>
            </a:r>
          </a:p>
          <a:p>
            <a:endParaRPr lang="en-US" dirty="0"/>
          </a:p>
          <a:p>
            <a:endParaRPr lang="en-US" dirty="0"/>
          </a:p>
          <a:p>
            <a:r>
              <a:rPr lang="en-US" sz="1200" b="0" i="0" kern="1200" dirty="0">
                <a:solidFill>
                  <a:schemeClr val="tx1"/>
                </a:solidFill>
                <a:effectLst/>
                <a:latin typeface="+mn-lt"/>
                <a:ea typeface="+mn-ea"/>
                <a:cs typeface="+mn-cs"/>
              </a:rPr>
              <a:t>Since moral distress is a system-wide issue rooted in moral events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Recognize that moral distress is likely to be experienced across the board for all professions offering care and </a:t>
            </a:r>
            <a:r>
              <a:rPr lang="en-US" sz="1200" b="0" i="0" kern="1200">
                <a:solidFill>
                  <a:schemeClr val="tx1"/>
                </a:solidFill>
                <a:effectLst/>
                <a:latin typeface="+mn-lt"/>
                <a:ea typeface="+mn-ea"/>
                <a:cs typeface="+mn-cs"/>
              </a:rPr>
              <a:t>services during </a:t>
            </a:r>
            <a:r>
              <a:rPr lang="en-US" sz="1200" b="0" i="0" kern="1200" dirty="0">
                <a:solidFill>
                  <a:schemeClr val="tx1"/>
                </a:solidFill>
                <a:effectLst/>
                <a:latin typeface="+mn-lt"/>
                <a:ea typeface="+mn-ea"/>
                <a:cs typeface="+mn-cs"/>
              </a:rPr>
              <a:t>the pandemic;</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Recognize that moral distress occurs on three levels: moral, psychosocial and spiritual;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Responses should involve interdisciplinary teams of mental health specialists, spiritual advisers and ethicists;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Implement both immediate and long-term responses and action plans to address moral distress;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Take immediate action in these ways:</a:t>
            </a:r>
          </a:p>
          <a:p>
            <a:pPr lvl="1"/>
            <a:r>
              <a:rPr lang="en-US" sz="1200" b="0" i="0" kern="1200" dirty="0">
                <a:solidFill>
                  <a:schemeClr val="tx1"/>
                </a:solidFill>
                <a:effectLst/>
                <a:latin typeface="+mn-lt"/>
                <a:ea typeface="+mn-ea"/>
                <a:cs typeface="+mn-cs"/>
              </a:rPr>
              <a:t>moral distress education (such as webinars, web resources, pamphlets, etc.);</a:t>
            </a:r>
          </a:p>
          <a:p>
            <a:pPr lvl="1"/>
            <a:r>
              <a:rPr lang="en-US" sz="1200" b="0" i="0" kern="1200" dirty="0">
                <a:solidFill>
                  <a:schemeClr val="tx1"/>
                </a:solidFill>
                <a:effectLst/>
                <a:latin typeface="+mn-lt"/>
                <a:ea typeface="+mn-ea"/>
                <a:cs typeface="+mn-cs"/>
              </a:rPr>
              <a:t>assess moral distress levels (with the MMD-HP or through surveys, etc.);</a:t>
            </a:r>
          </a:p>
          <a:p>
            <a:pPr lvl="1"/>
            <a:r>
              <a:rPr lang="en-US" sz="1200" b="0" i="0" kern="1200" dirty="0">
                <a:solidFill>
                  <a:schemeClr val="tx1"/>
                </a:solidFill>
                <a:effectLst/>
                <a:latin typeface="+mn-lt"/>
                <a:ea typeface="+mn-ea"/>
                <a:cs typeface="+mn-cs"/>
              </a:rPr>
              <a:t>regular, frequent interdisciplinary opportunities to discuss moral distress with an interdisciplinary support team (weekly virtual moral health rounds, virtual communication boards, etc.);</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Prepare a long-term action plan that includes:</a:t>
            </a:r>
          </a:p>
          <a:p>
            <a:pPr lvl="1"/>
            <a:r>
              <a:rPr lang="en-US" sz="1200" b="0" i="0" kern="1200" dirty="0">
                <a:solidFill>
                  <a:schemeClr val="tx1"/>
                </a:solidFill>
                <a:effectLst/>
                <a:latin typeface="+mn-lt"/>
                <a:ea typeface="+mn-ea"/>
                <a:cs typeface="+mn-cs"/>
              </a:rPr>
              <a:t>regular moral distress assessments;</a:t>
            </a:r>
          </a:p>
          <a:p>
            <a:pPr lvl="1"/>
            <a:r>
              <a:rPr lang="en-US" sz="1200" b="0" i="0" kern="1200" dirty="0">
                <a:solidFill>
                  <a:schemeClr val="tx1"/>
                </a:solidFill>
                <a:effectLst/>
                <a:latin typeface="+mn-lt"/>
                <a:ea typeface="+mn-ea"/>
                <a:cs typeface="+mn-cs"/>
              </a:rPr>
              <a:t>multi-session moral health workshops;</a:t>
            </a:r>
          </a:p>
          <a:p>
            <a:pPr lvl="1"/>
            <a:r>
              <a:rPr lang="en-US" sz="1200" b="0" i="0" kern="1200" dirty="0">
                <a:solidFill>
                  <a:schemeClr val="tx1"/>
                </a:solidFill>
                <a:effectLst/>
                <a:latin typeface="+mn-lt"/>
                <a:ea typeface="+mn-ea"/>
                <a:cs typeface="+mn-cs"/>
              </a:rPr>
              <a:t>implement structural changes where appropriate.</a:t>
            </a:r>
          </a:p>
          <a:p>
            <a:endParaRPr lang="en-US" dirty="0"/>
          </a:p>
        </p:txBody>
      </p:sp>
      <p:sp>
        <p:nvSpPr>
          <p:cNvPr id="4" name="Slide Number Placeholder 3"/>
          <p:cNvSpPr>
            <a:spLocks noGrp="1"/>
          </p:cNvSpPr>
          <p:nvPr>
            <p:ph type="sldNum" sz="quarter" idx="5"/>
          </p:nvPr>
        </p:nvSpPr>
        <p:spPr/>
        <p:txBody>
          <a:bodyPr/>
          <a:lstStyle/>
          <a:p>
            <a:fld id="{2E88DBDF-DD74-4028-B5E3-A69B23DCBD53}" type="slidenum">
              <a:rPr lang="en-US" smtClean="0"/>
              <a:t>22</a:t>
            </a:fld>
            <a:endParaRPr lang="en-US"/>
          </a:p>
        </p:txBody>
      </p:sp>
    </p:spTree>
    <p:extLst>
      <p:ext uri="{BB962C8B-B14F-4D97-AF65-F5344CB8AC3E}">
        <p14:creationId xmlns:p14="http://schemas.microsoft.com/office/powerpoint/2010/main" val="23028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8/25/2021</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8/25/2021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8/25/2021</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openxmlformats.org/officeDocument/2006/relationships/hyperlink" Target="https://twitter.com/hashtag/MoralDistress?src=hashtag_click" TargetMode="External"/><Relationship Id="rId3" Type="http://schemas.openxmlformats.org/officeDocument/2006/relationships/hyperlink" Target="https://twitter.com/hashtag/moraldistress?src=hashtag_click" TargetMode="External"/><Relationship Id="rId7" Type="http://schemas.openxmlformats.org/officeDocument/2006/relationships/hyperlink" Target="https://twitter.com/hashtag/trauma?src=hashtag_click" TargetMode="External"/><Relationship Id="rId2" Type="http://schemas.openxmlformats.org/officeDocument/2006/relationships/hyperlink" Target="https://twitter.com/hashtag/COVID19?src=hashtag_click" TargetMode="External"/><Relationship Id="rId1" Type="http://schemas.openxmlformats.org/officeDocument/2006/relationships/slideLayout" Target="../slideLayouts/slideLayout4.xml"/><Relationship Id="rId6" Type="http://schemas.openxmlformats.org/officeDocument/2006/relationships/hyperlink" Target="https://twitter.com/hashtag/PPE?src=hashtag_click" TargetMode="External"/><Relationship Id="rId5" Type="http://schemas.openxmlformats.org/officeDocument/2006/relationships/hyperlink" Target="https://twitter.com/hashtag/COVID?src=hashtag_click" TargetMode="External"/><Relationship Id="rId4" Type="http://schemas.openxmlformats.org/officeDocument/2006/relationships/hyperlink" Target="https://twitter.com/hashtag/burnout?src=hashtag_click"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doi.org/10.1177/1054773820920385"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136/bmj.n28" TargetMode="External"/><Relationship Id="rId2" Type="http://schemas.openxmlformats.org/officeDocument/2006/relationships/hyperlink" Target="https://nam02.safelinks.protection.outlook.com/?url=https%3A%2F%2Fdoi.org%2F10.7202%2F1051104ar&amp;data=04%7C01%7Cmtrit033%40live.kutztown.edu%7C5ea44bf069334ea17fa408d8c39ca0cb%7C03c754af89a74b0abd4bdb68146c5fa4%7C1%7C0%7C637474424784554917%7CUnknown%7CTWFpbGZsb3d8eyJWIjoiMC4wLjAwMDAiLCJQIjoiV2luMzIiLCJBTiI6Ik1haWwiLCJXVCI6Mn0%3D%7C1000&amp;sdata=uauwWXhPCMk2mVDUmlUIUyhL86Z1O1wxyZMmqEQ3yQE%3D&amp;reserved=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g"/><Relationship Id="rId7"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65FE1-861C-4D11-8B23-3A0706C135B8}"/>
              </a:ext>
            </a:extLst>
          </p:cNvPr>
          <p:cNvSpPr>
            <a:spLocks noGrp="1"/>
          </p:cNvSpPr>
          <p:nvPr>
            <p:ph type="ctrTitle"/>
          </p:nvPr>
        </p:nvSpPr>
        <p:spPr/>
        <p:txBody>
          <a:bodyPr/>
          <a:lstStyle/>
          <a:p>
            <a:r>
              <a:rPr lang="en-US" dirty="0"/>
              <a:t>Moral Distress in Covid-19 </a:t>
            </a:r>
          </a:p>
        </p:txBody>
      </p:sp>
      <p:sp>
        <p:nvSpPr>
          <p:cNvPr id="3" name="Subtitle 2">
            <a:extLst>
              <a:ext uri="{FF2B5EF4-FFF2-40B4-BE49-F238E27FC236}">
                <a16:creationId xmlns:a16="http://schemas.microsoft.com/office/drawing/2014/main" id="{B93ACE09-ADE4-4273-9FD1-61B19F76573D}"/>
              </a:ext>
            </a:extLst>
          </p:cNvPr>
          <p:cNvSpPr>
            <a:spLocks noGrp="1"/>
          </p:cNvSpPr>
          <p:nvPr>
            <p:ph type="subTitle" idx="1"/>
          </p:nvPr>
        </p:nvSpPr>
        <p:spPr>
          <a:xfrm>
            <a:off x="1774424" y="3724074"/>
            <a:ext cx="8637072" cy="1963662"/>
          </a:xfrm>
        </p:spPr>
        <p:txBody>
          <a:bodyPr>
            <a:normAutofit fontScale="85000" lnSpcReduction="20000"/>
          </a:bodyPr>
          <a:lstStyle/>
          <a:p>
            <a:r>
              <a:rPr lang="en-US" sz="2600" dirty="0"/>
              <a:t>Open Your Eyes, listen carefully, and act accordingly </a:t>
            </a:r>
          </a:p>
          <a:p>
            <a:endParaRPr lang="en-US" dirty="0"/>
          </a:p>
          <a:p>
            <a:r>
              <a:rPr lang="en-US" dirty="0"/>
              <a:t>Presented by: Megan Tritt, MSW, LCSW </a:t>
            </a:r>
          </a:p>
          <a:p>
            <a:r>
              <a:rPr lang="en-US" dirty="0"/>
              <a:t>Kutztown university DSW Program </a:t>
            </a:r>
          </a:p>
          <a:p>
            <a:r>
              <a:rPr lang="en-US" dirty="0"/>
              <a:t>September 2, 2021</a:t>
            </a:r>
          </a:p>
          <a:p>
            <a:endParaRPr lang="en-US" dirty="0"/>
          </a:p>
        </p:txBody>
      </p:sp>
    </p:spTree>
    <p:extLst>
      <p:ext uri="{BB962C8B-B14F-4D97-AF65-F5344CB8AC3E}">
        <p14:creationId xmlns:p14="http://schemas.microsoft.com/office/powerpoint/2010/main" val="292255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E44A0-0EFB-442C-AA5B-6504B05D251F}"/>
              </a:ext>
            </a:extLst>
          </p:cNvPr>
          <p:cNvSpPr>
            <a:spLocks noGrp="1"/>
          </p:cNvSpPr>
          <p:nvPr>
            <p:ph type="title"/>
          </p:nvPr>
        </p:nvSpPr>
        <p:spPr/>
        <p:txBody>
          <a:bodyPr/>
          <a:lstStyle/>
          <a:p>
            <a:r>
              <a:rPr lang="en-US" dirty="0"/>
              <a:t>Ethical tension </a:t>
            </a:r>
          </a:p>
        </p:txBody>
      </p:sp>
      <p:sp>
        <p:nvSpPr>
          <p:cNvPr id="3" name="Content Placeholder 2">
            <a:extLst>
              <a:ext uri="{FF2B5EF4-FFF2-40B4-BE49-F238E27FC236}">
                <a16:creationId xmlns:a16="http://schemas.microsoft.com/office/drawing/2014/main" id="{F3659B3C-6190-4137-B88F-4C89388978FA}"/>
              </a:ext>
            </a:extLst>
          </p:cNvPr>
          <p:cNvSpPr>
            <a:spLocks noGrp="1"/>
          </p:cNvSpPr>
          <p:nvPr>
            <p:ph idx="1"/>
          </p:nvPr>
        </p:nvSpPr>
        <p:spPr>
          <a:xfrm>
            <a:off x="2290479" y="1965398"/>
            <a:ext cx="3689588" cy="3450613"/>
          </a:xfrm>
        </p:spPr>
        <p:txBody>
          <a:bodyPr/>
          <a:lstStyle/>
          <a:p>
            <a:r>
              <a:rPr lang="en-US" dirty="0"/>
              <a:t>Clinical Ethics </a:t>
            </a:r>
          </a:p>
          <a:p>
            <a:pPr lvl="1"/>
            <a:r>
              <a:rPr lang="en-US" dirty="0"/>
              <a:t>Individual </a:t>
            </a:r>
          </a:p>
          <a:p>
            <a:pPr lvl="1"/>
            <a:r>
              <a:rPr lang="en-US" dirty="0"/>
              <a:t>Client Centered </a:t>
            </a:r>
          </a:p>
          <a:p>
            <a:pPr lvl="1"/>
            <a:r>
              <a:rPr lang="en-US" dirty="0"/>
              <a:t>Primacy of client preferences/values</a:t>
            </a:r>
          </a:p>
          <a:p>
            <a:pPr lvl="1"/>
            <a:r>
              <a:rPr lang="en-US" dirty="0"/>
              <a:t>Advocacy and fidelity of client </a:t>
            </a:r>
          </a:p>
        </p:txBody>
      </p:sp>
      <p:sp>
        <p:nvSpPr>
          <p:cNvPr id="5" name="Content Placeholder 2">
            <a:extLst>
              <a:ext uri="{FF2B5EF4-FFF2-40B4-BE49-F238E27FC236}">
                <a16:creationId xmlns:a16="http://schemas.microsoft.com/office/drawing/2014/main" id="{860B2331-3C87-45A5-AEBD-666D22629B6C}"/>
              </a:ext>
            </a:extLst>
          </p:cNvPr>
          <p:cNvSpPr txBox="1">
            <a:spLocks/>
          </p:cNvSpPr>
          <p:nvPr/>
        </p:nvSpPr>
        <p:spPr>
          <a:xfrm>
            <a:off x="5980067" y="1853754"/>
            <a:ext cx="3689588"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a:t>Public Health Ethics </a:t>
            </a:r>
          </a:p>
          <a:p>
            <a:pPr lvl="1"/>
            <a:r>
              <a:rPr lang="en-US" dirty="0"/>
              <a:t>Population </a:t>
            </a:r>
          </a:p>
          <a:p>
            <a:pPr lvl="1"/>
            <a:r>
              <a:rPr lang="en-US" dirty="0"/>
              <a:t>Common good</a:t>
            </a:r>
          </a:p>
          <a:p>
            <a:pPr lvl="1"/>
            <a:r>
              <a:rPr lang="en-US" dirty="0"/>
              <a:t> Moral equality of and concern for all people</a:t>
            </a:r>
          </a:p>
          <a:p>
            <a:pPr lvl="1"/>
            <a:r>
              <a:rPr lang="en-US" dirty="0"/>
              <a:t>Fairness in distribution </a:t>
            </a:r>
          </a:p>
          <a:p>
            <a:pPr lvl="1"/>
            <a:r>
              <a:rPr lang="en-US" dirty="0"/>
              <a:t>Scarce resource allocation protocols maximize survival </a:t>
            </a:r>
          </a:p>
        </p:txBody>
      </p:sp>
    </p:spTree>
    <p:extLst>
      <p:ext uri="{BB962C8B-B14F-4D97-AF65-F5344CB8AC3E}">
        <p14:creationId xmlns:p14="http://schemas.microsoft.com/office/powerpoint/2010/main" val="3854411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591E8-4DD4-4640-82B3-29C253D5CFC7}"/>
              </a:ext>
            </a:extLst>
          </p:cNvPr>
          <p:cNvSpPr>
            <a:spLocks noGrp="1"/>
          </p:cNvSpPr>
          <p:nvPr>
            <p:ph type="title"/>
          </p:nvPr>
        </p:nvSpPr>
        <p:spPr/>
        <p:txBody>
          <a:bodyPr/>
          <a:lstStyle/>
          <a:p>
            <a:r>
              <a:rPr lang="en-US" dirty="0"/>
              <a:t>Covid-19 Sources of moral distress</a:t>
            </a:r>
          </a:p>
        </p:txBody>
      </p:sp>
      <p:sp>
        <p:nvSpPr>
          <p:cNvPr id="3" name="Content Placeholder 2">
            <a:extLst>
              <a:ext uri="{FF2B5EF4-FFF2-40B4-BE49-F238E27FC236}">
                <a16:creationId xmlns:a16="http://schemas.microsoft.com/office/drawing/2014/main" id="{EF74AEC2-90AE-49CC-9CA7-A86D0701A9CE}"/>
              </a:ext>
            </a:extLst>
          </p:cNvPr>
          <p:cNvSpPr>
            <a:spLocks noGrp="1"/>
          </p:cNvSpPr>
          <p:nvPr>
            <p:ph idx="1"/>
          </p:nvPr>
        </p:nvSpPr>
        <p:spPr>
          <a:xfrm>
            <a:off x="1451579" y="2015732"/>
            <a:ext cx="3885531" cy="3450613"/>
          </a:xfrm>
        </p:spPr>
        <p:txBody>
          <a:bodyPr>
            <a:normAutofit fontScale="85000" lnSpcReduction="20000"/>
          </a:bodyPr>
          <a:lstStyle/>
          <a:p>
            <a:r>
              <a:rPr lang="en-US" dirty="0"/>
              <a:t>Professional </a:t>
            </a:r>
          </a:p>
          <a:p>
            <a:pPr lvl="1"/>
            <a:r>
              <a:rPr lang="en-US" dirty="0"/>
              <a:t>Practicing outside scope of practice </a:t>
            </a:r>
          </a:p>
          <a:p>
            <a:pPr lvl="1"/>
            <a:r>
              <a:rPr lang="en-US" dirty="0"/>
              <a:t>Scarce resources: ventilators, dialysis supplies, PPE, transportation, D&amp;A support, and access to food. </a:t>
            </a:r>
          </a:p>
          <a:p>
            <a:pPr lvl="1"/>
            <a:r>
              <a:rPr lang="en-US" dirty="0"/>
              <a:t>Changes in standard of care </a:t>
            </a:r>
          </a:p>
          <a:p>
            <a:pPr lvl="1"/>
            <a:r>
              <a:rPr lang="en-US" dirty="0"/>
              <a:t>Conflict of obligations</a:t>
            </a:r>
          </a:p>
          <a:p>
            <a:pPr lvl="1"/>
            <a:r>
              <a:rPr lang="en-US" dirty="0"/>
              <a:t>Working while ill and not protected</a:t>
            </a:r>
          </a:p>
          <a:p>
            <a:pPr lvl="1"/>
            <a:r>
              <a:rPr lang="en-US" dirty="0"/>
              <a:t>Unprecedented suffering/death </a:t>
            </a:r>
          </a:p>
        </p:txBody>
      </p:sp>
      <p:sp>
        <p:nvSpPr>
          <p:cNvPr id="4" name="Content Placeholder 2">
            <a:extLst>
              <a:ext uri="{FF2B5EF4-FFF2-40B4-BE49-F238E27FC236}">
                <a16:creationId xmlns:a16="http://schemas.microsoft.com/office/drawing/2014/main" id="{8E49DB40-C93A-4D67-9B37-DBF0D04EDB89}"/>
              </a:ext>
            </a:extLst>
          </p:cNvPr>
          <p:cNvSpPr txBox="1">
            <a:spLocks/>
          </p:cNvSpPr>
          <p:nvPr/>
        </p:nvSpPr>
        <p:spPr>
          <a:xfrm>
            <a:off x="7090379" y="2015732"/>
            <a:ext cx="3885531"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a:t>Personal </a:t>
            </a:r>
          </a:p>
          <a:p>
            <a:pPr lvl="1"/>
            <a:r>
              <a:rPr lang="en-US" dirty="0"/>
              <a:t>Inability to fully honor client wishes </a:t>
            </a:r>
          </a:p>
          <a:p>
            <a:pPr lvl="1"/>
            <a:r>
              <a:rPr lang="en-US" dirty="0"/>
              <a:t>Restricted visitation </a:t>
            </a:r>
          </a:p>
          <a:p>
            <a:pPr lvl="1"/>
            <a:r>
              <a:rPr lang="en-US" dirty="0"/>
              <a:t>Override client/family preferences </a:t>
            </a:r>
          </a:p>
          <a:p>
            <a:pPr lvl="1"/>
            <a:r>
              <a:rPr lang="en-US" dirty="0"/>
              <a:t>Withholding care</a:t>
            </a:r>
          </a:p>
          <a:p>
            <a:pPr lvl="1"/>
            <a:r>
              <a:rPr lang="en-US" dirty="0"/>
              <a:t>Cancelling needed services or scheduled care </a:t>
            </a:r>
          </a:p>
        </p:txBody>
      </p:sp>
    </p:spTree>
    <p:extLst>
      <p:ext uri="{BB962C8B-B14F-4D97-AF65-F5344CB8AC3E}">
        <p14:creationId xmlns:p14="http://schemas.microsoft.com/office/powerpoint/2010/main" val="2748596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F9D7B5-698E-43B8-B4BF-05BDAD5C6210}"/>
              </a:ext>
            </a:extLst>
          </p:cNvPr>
          <p:cNvSpPr>
            <a:spLocks noGrp="1"/>
          </p:cNvSpPr>
          <p:nvPr>
            <p:ph type="title"/>
          </p:nvPr>
        </p:nvSpPr>
        <p:spPr>
          <a:xfrm>
            <a:off x="1451579" y="804519"/>
            <a:ext cx="9291215" cy="1049235"/>
          </a:xfrm>
        </p:spPr>
        <p:txBody>
          <a:bodyPr>
            <a:normAutofit/>
          </a:bodyPr>
          <a:lstStyle/>
          <a:p>
            <a:r>
              <a:rPr lang="en-US" dirty="0"/>
              <a:t>Types of Covid-19 Moral Distress </a:t>
            </a:r>
          </a:p>
        </p:txBody>
      </p:sp>
      <p:cxnSp>
        <p:nvCxnSpPr>
          <p:cNvPr id="11"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1B847A5A-0C16-43F6-A0BE-D9466347ABF3}"/>
              </a:ext>
            </a:extLst>
          </p:cNvPr>
          <p:cNvGraphicFramePr>
            <a:graphicFrameLocks noGrp="1"/>
          </p:cNvGraphicFramePr>
          <p:nvPr>
            <p:ph idx="1"/>
            <p:extLst>
              <p:ext uri="{D42A27DB-BD31-4B8C-83A1-F6EECF244321}">
                <p14:modId xmlns:p14="http://schemas.microsoft.com/office/powerpoint/2010/main" val="1594739441"/>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AA80DA2-10F7-4836-BF5C-F261351CEECB}"/>
              </a:ext>
            </a:extLst>
          </p:cNvPr>
          <p:cNvSpPr txBox="1"/>
          <p:nvPr/>
        </p:nvSpPr>
        <p:spPr>
          <a:xfrm>
            <a:off x="466531" y="6378576"/>
            <a:ext cx="11374016" cy="430887"/>
          </a:xfrm>
          <a:prstGeom prst="rect">
            <a:avLst/>
          </a:prstGeom>
          <a:noFill/>
        </p:spPr>
        <p:txBody>
          <a:bodyPr wrap="square" rtlCol="0">
            <a:spAutoFit/>
          </a:bodyPr>
          <a:lstStyle/>
          <a:p>
            <a:r>
              <a:rPr lang="en-US" sz="1100" dirty="0"/>
              <a:t>Adapted from Morley, G., Sese, D., </a:t>
            </a:r>
            <a:r>
              <a:rPr lang="en-US" sz="1100" dirty="0" err="1"/>
              <a:t>Rajendram</a:t>
            </a:r>
            <a:r>
              <a:rPr lang="en-US" sz="1100" dirty="0"/>
              <a:t>, P., &amp; Horsburgh, C. C. (2020). Addressing caregiver moral distress during the COVID-19 pandemic. Cleveland Clinic Journal of Medicine. https://doi.org/10.3949/ccjm.87a.ccc047 </a:t>
            </a:r>
          </a:p>
        </p:txBody>
      </p:sp>
    </p:spTree>
    <p:extLst>
      <p:ext uri="{BB962C8B-B14F-4D97-AF65-F5344CB8AC3E}">
        <p14:creationId xmlns:p14="http://schemas.microsoft.com/office/powerpoint/2010/main" val="15975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BC50-BD0A-4E37-85EC-2F920C9F130D}"/>
              </a:ext>
            </a:extLst>
          </p:cNvPr>
          <p:cNvSpPr>
            <a:spLocks noGrp="1"/>
          </p:cNvSpPr>
          <p:nvPr>
            <p:ph type="title"/>
          </p:nvPr>
        </p:nvSpPr>
        <p:spPr/>
        <p:txBody>
          <a:bodyPr/>
          <a:lstStyle/>
          <a:p>
            <a:r>
              <a:rPr lang="en-US" dirty="0"/>
              <a:t>Voices from the Frontline </a:t>
            </a:r>
            <a:br>
              <a:rPr lang="en-US" dirty="0"/>
            </a:br>
            <a:r>
              <a:rPr lang="en-US" dirty="0"/>
              <a:t>#moraldistress </a:t>
            </a:r>
          </a:p>
        </p:txBody>
      </p:sp>
      <p:sp>
        <p:nvSpPr>
          <p:cNvPr id="3" name="Content Placeholder 2">
            <a:extLst>
              <a:ext uri="{FF2B5EF4-FFF2-40B4-BE49-F238E27FC236}">
                <a16:creationId xmlns:a16="http://schemas.microsoft.com/office/drawing/2014/main" id="{770BB06A-36B6-4FB4-A06F-55C4D4519AEF}"/>
              </a:ext>
            </a:extLst>
          </p:cNvPr>
          <p:cNvSpPr>
            <a:spLocks noGrp="1"/>
          </p:cNvSpPr>
          <p:nvPr>
            <p:ph sz="half" idx="1"/>
          </p:nvPr>
        </p:nvSpPr>
        <p:spPr/>
        <p:txBody>
          <a:bodyPr>
            <a:normAutofit fontScale="55000" lnSpcReduction="20000"/>
          </a:bodyPr>
          <a:lstStyle/>
          <a:p>
            <a:r>
              <a:rPr lang="en-US" dirty="0"/>
              <a:t>"To live well through the pandemic is to know that our choices aren’t ideal and our knowledge is not complete." Drs. Deborah </a:t>
            </a:r>
            <a:r>
              <a:rPr lang="en-US" dirty="0" err="1"/>
              <a:t>Tregunno</a:t>
            </a:r>
            <a:r>
              <a:rPr lang="en-US" dirty="0"/>
              <a:t> #moraldistress </a:t>
            </a:r>
          </a:p>
          <a:p>
            <a:r>
              <a:rPr lang="en-US" dirty="0"/>
              <a:t>An epic </a:t>
            </a:r>
            <a:r>
              <a:rPr lang="en-US" dirty="0">
                <a:hlinkClick r:id="rId2">
                  <a:extLst>
                    <a:ext uri="{A12FA001-AC4F-418D-AE19-62706E023703}">
                      <ahyp:hlinkClr xmlns:ahyp="http://schemas.microsoft.com/office/drawing/2018/hyperlinkcolor" val="tx"/>
                    </a:ext>
                  </a:extLst>
                </a:hlinkClick>
              </a:rPr>
              <a:t>#COVID19</a:t>
            </a:r>
            <a:r>
              <a:rPr lang="en-US" dirty="0"/>
              <a:t> tragedy. ER doctor who treated pts w COVID in NYC, suffers from COVID herself, "survives" to die by suicide.  “I just wanted to help people, and I couldn’t do anything.” #moraldistress #RIP </a:t>
            </a:r>
          </a:p>
          <a:p>
            <a:r>
              <a:rPr lang="en-US" dirty="0"/>
              <a:t>“The moral burden of decision making is heavy. When it falls on doctors alone (absent ethicists, legal experts, other HCWs and the public), #moraldistress can be acutely harmful. Multidisciplinary teams are necessary”. </a:t>
            </a:r>
          </a:p>
          <a:p>
            <a:r>
              <a:rPr lang="en-US" dirty="0"/>
              <a:t>“EDUCATION IS KEY in addressing trauma that comes a result of #moraldistress”</a:t>
            </a:r>
          </a:p>
        </p:txBody>
      </p:sp>
      <p:sp>
        <p:nvSpPr>
          <p:cNvPr id="4" name="Content Placeholder 3">
            <a:extLst>
              <a:ext uri="{FF2B5EF4-FFF2-40B4-BE49-F238E27FC236}">
                <a16:creationId xmlns:a16="http://schemas.microsoft.com/office/drawing/2014/main" id="{AD6CCE51-0CEC-4D8C-9B78-C34883195B7C}"/>
              </a:ext>
            </a:extLst>
          </p:cNvPr>
          <p:cNvSpPr>
            <a:spLocks noGrp="1"/>
          </p:cNvSpPr>
          <p:nvPr>
            <p:ph sz="half" idx="2"/>
          </p:nvPr>
        </p:nvSpPr>
        <p:spPr/>
        <p:txBody>
          <a:bodyPr>
            <a:normAutofit fontScale="55000" lnSpcReduction="20000"/>
          </a:bodyPr>
          <a:lstStyle/>
          <a:p>
            <a:r>
              <a:rPr lang="en-US" dirty="0"/>
              <a:t>"Simply working harder cannot resolve the conflicts caused by responsibility without autonomy" #moraldistress</a:t>
            </a:r>
          </a:p>
          <a:p>
            <a:r>
              <a:rPr lang="en-US" dirty="0"/>
              <a:t>“Do we need to differentiate? definitely a dysfunctional system can lead to </a:t>
            </a:r>
            <a:r>
              <a:rPr lang="en-US" dirty="0">
                <a:hlinkClick r:id="rId3">
                  <a:extLst>
                    <a:ext uri="{A12FA001-AC4F-418D-AE19-62706E023703}">
                      <ahyp:hlinkClr xmlns:ahyp="http://schemas.microsoft.com/office/drawing/2018/hyperlinkcolor" val="tx"/>
                    </a:ext>
                  </a:extLst>
                </a:hlinkClick>
              </a:rPr>
              <a:t>#moraldistress</a:t>
            </a:r>
            <a:r>
              <a:rPr lang="en-US" dirty="0"/>
              <a:t> and </a:t>
            </a:r>
            <a:r>
              <a:rPr lang="en-US" dirty="0">
                <a:hlinkClick r:id="rId4">
                  <a:extLst>
                    <a:ext uri="{A12FA001-AC4F-418D-AE19-62706E023703}">
                      <ahyp:hlinkClr xmlns:ahyp="http://schemas.microsoft.com/office/drawing/2018/hyperlinkcolor" val="tx"/>
                    </a:ext>
                  </a:extLst>
                </a:hlinkClick>
              </a:rPr>
              <a:t>#burnout</a:t>
            </a:r>
            <a:r>
              <a:rPr lang="en-US" dirty="0"/>
              <a:t>. like balancing </a:t>
            </a:r>
            <a:r>
              <a:rPr lang="en-US" dirty="0">
                <a:hlinkClick r:id="rId5">
                  <a:extLst>
                    <a:ext uri="{A12FA001-AC4F-418D-AE19-62706E023703}">
                      <ahyp:hlinkClr xmlns:ahyp="http://schemas.microsoft.com/office/drawing/2018/hyperlinkcolor" val="tx"/>
                    </a:ext>
                  </a:extLst>
                </a:hlinkClick>
              </a:rPr>
              <a:t>#COVID</a:t>
            </a:r>
            <a:r>
              <a:rPr lang="en-US" dirty="0"/>
              <a:t> care without </a:t>
            </a:r>
            <a:r>
              <a:rPr lang="en-US" dirty="0">
                <a:hlinkClick r:id="rId6">
                  <a:extLst>
                    <a:ext uri="{A12FA001-AC4F-418D-AE19-62706E023703}">
                      <ahyp:hlinkClr xmlns:ahyp="http://schemas.microsoft.com/office/drawing/2018/hyperlinkcolor" val="tx"/>
                    </a:ext>
                  </a:extLst>
                </a:hlinkClick>
              </a:rPr>
              <a:t>#PPE</a:t>
            </a:r>
            <a:r>
              <a:rPr lang="en-US" dirty="0"/>
              <a:t> and our commitment to </a:t>
            </a:r>
            <a:r>
              <a:rPr lang="en-US" dirty="0" err="1"/>
              <a:t>pt</a:t>
            </a:r>
            <a:r>
              <a:rPr lang="en-US" dirty="0"/>
              <a:t> care! we shouldn't have to choose”</a:t>
            </a:r>
          </a:p>
          <a:p>
            <a:r>
              <a:rPr lang="en-US" dirty="0"/>
              <a:t>Abraham &amp; Smith write: “Therapists need to be prepared for more than helping people manage acute anxiety and addressing </a:t>
            </a:r>
            <a:r>
              <a:rPr lang="en-US" dirty="0">
                <a:hlinkClick r:id="rId7">
                  <a:extLst>
                    <a:ext uri="{A12FA001-AC4F-418D-AE19-62706E023703}">
                      <ahyp:hlinkClr xmlns:ahyp="http://schemas.microsoft.com/office/drawing/2018/hyperlinkcolor" val="tx"/>
                    </a:ext>
                  </a:extLst>
                </a:hlinkClick>
              </a:rPr>
              <a:t>#trauma</a:t>
            </a:r>
            <a:r>
              <a:rPr lang="en-US" dirty="0"/>
              <a:t>. They will need to recognize the vocabulary of </a:t>
            </a:r>
            <a:r>
              <a:rPr lang="en-US" b="1" dirty="0">
                <a:hlinkClick r:id="rId8">
                  <a:extLst>
                    <a:ext uri="{A12FA001-AC4F-418D-AE19-62706E023703}">
                      <ahyp:hlinkClr xmlns:ahyp="http://schemas.microsoft.com/office/drawing/2018/hyperlinkcolor" val="tx"/>
                    </a:ext>
                  </a:extLst>
                </a:hlinkClick>
              </a:rPr>
              <a:t>#MoralDistress</a:t>
            </a:r>
            <a:r>
              <a:rPr lang="en-US" dirty="0"/>
              <a:t> and to have internalized its meaning.”</a:t>
            </a:r>
          </a:p>
          <a:p>
            <a:r>
              <a:rPr lang="en-US" dirty="0"/>
              <a:t>“The 4 syntheses of #MoralDistress include human reactivity, institutional culpability, </a:t>
            </a:r>
            <a:r>
              <a:rPr lang="en-US" dirty="0" err="1"/>
              <a:t>pt</a:t>
            </a:r>
            <a:r>
              <a:rPr lang="en-US" dirty="0"/>
              <a:t> suffering/poor outcomes, &amp; hierarchical power struggles. Clinical #debriefing enhances technical &amp; non-technical skills - which may impact/mitigate the development of moral distress”. #moraldistress</a:t>
            </a:r>
            <a:br>
              <a:rPr lang="en-US" dirty="0"/>
            </a:br>
            <a:endParaRPr lang="en-US" dirty="0"/>
          </a:p>
        </p:txBody>
      </p:sp>
    </p:spTree>
    <p:extLst>
      <p:ext uri="{BB962C8B-B14F-4D97-AF65-F5344CB8AC3E}">
        <p14:creationId xmlns:p14="http://schemas.microsoft.com/office/powerpoint/2010/main" val="796325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F6ECC2-38FB-4A7E-87C7-96D5975D09BE}"/>
              </a:ext>
            </a:extLst>
          </p:cNvPr>
          <p:cNvSpPr>
            <a:spLocks noGrp="1"/>
          </p:cNvSpPr>
          <p:nvPr>
            <p:ph type="title"/>
          </p:nvPr>
        </p:nvSpPr>
        <p:spPr>
          <a:xfrm>
            <a:off x="1451579" y="804519"/>
            <a:ext cx="9291215" cy="1049235"/>
          </a:xfrm>
        </p:spPr>
        <p:txBody>
          <a:bodyPr>
            <a:normAutofit/>
          </a:bodyPr>
          <a:lstStyle/>
          <a:p>
            <a:r>
              <a:rPr lang="en-US" dirty="0"/>
              <a:t>Framework for moral distress utilizing  global disaster medicine </a:t>
            </a:r>
          </a:p>
        </p:txBody>
      </p:sp>
      <p:cxnSp>
        <p:nvCxnSpPr>
          <p:cNvPr id="26" name="Straight Connector 25">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8" name="Rectangle 27">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82184A41-F959-4873-A8B2-D611804356B7}"/>
              </a:ext>
            </a:extLst>
          </p:cNvPr>
          <p:cNvGraphicFramePr>
            <a:graphicFrameLocks noGrp="1"/>
          </p:cNvGraphicFramePr>
          <p:nvPr>
            <p:ph idx="1"/>
            <p:extLst>
              <p:ext uri="{D42A27DB-BD31-4B8C-83A1-F6EECF244321}">
                <p14:modId xmlns:p14="http://schemas.microsoft.com/office/powerpoint/2010/main" val="106765124"/>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9128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85359755-91A0-4547-94F0-2F14BD200625}"/>
              </a:ext>
            </a:extLst>
          </p:cNvPr>
          <p:cNvSpPr>
            <a:spLocks noGrp="1"/>
          </p:cNvSpPr>
          <p:nvPr>
            <p:ph type="title"/>
          </p:nvPr>
        </p:nvSpPr>
        <p:spPr>
          <a:xfrm>
            <a:off x="893523" y="804519"/>
            <a:ext cx="3160501" cy="4431360"/>
          </a:xfrm>
        </p:spPr>
        <p:txBody>
          <a:bodyPr anchor="ctr">
            <a:normAutofit/>
          </a:bodyPr>
          <a:lstStyle/>
          <a:p>
            <a:r>
              <a:rPr lang="en-US" sz="3000" dirty="0"/>
              <a:t>Authoritative Ethical guidance can minimize moral distress </a:t>
            </a:r>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962799"/>
            <a:ext cx="0" cy="411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6F315E7-AD85-44CA-A659-B0352321968B}"/>
              </a:ext>
            </a:extLst>
          </p:cNvPr>
          <p:cNvSpPr>
            <a:spLocks noGrp="1"/>
          </p:cNvSpPr>
          <p:nvPr>
            <p:ph idx="1"/>
          </p:nvPr>
        </p:nvSpPr>
        <p:spPr>
          <a:xfrm>
            <a:off x="4637863" y="804520"/>
            <a:ext cx="6102559" cy="4431359"/>
          </a:xfrm>
        </p:spPr>
        <p:txBody>
          <a:bodyPr anchor="ctr">
            <a:normAutofit/>
          </a:bodyPr>
          <a:lstStyle/>
          <a:p>
            <a:r>
              <a:rPr lang="en-US" dirty="0"/>
              <a:t>Principles </a:t>
            </a:r>
          </a:p>
          <a:p>
            <a:pPr lvl="1"/>
            <a:r>
              <a:rPr lang="en-US" dirty="0"/>
              <a:t>Provision of practical ethical guidance that is useful and feasible </a:t>
            </a:r>
          </a:p>
          <a:p>
            <a:pPr lvl="1"/>
            <a:r>
              <a:rPr lang="en-US" dirty="0"/>
              <a:t>Clearly stated ethical norms justified through ethical reasoning that ground guidelines.</a:t>
            </a:r>
          </a:p>
          <a:p>
            <a:pPr lvl="1"/>
            <a:r>
              <a:rPr lang="en-US" dirty="0"/>
              <a:t>Clinical protocols based on ethical frameworks that enable practitioners and staff to honor professional commitments and respect core values.  </a:t>
            </a:r>
          </a:p>
        </p:txBody>
      </p:sp>
      <p:pic>
        <p:nvPicPr>
          <p:cNvPr id="14" name="Picture 13">
            <a:extLst>
              <a:ext uri="{FF2B5EF4-FFF2-40B4-BE49-F238E27FC236}">
                <a16:creationId xmlns:a16="http://schemas.microsoft.com/office/drawing/2014/main" id="{7557D95A-0A72-41F9-844C-544C199B4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spTree>
    <p:extLst>
      <p:ext uri="{BB962C8B-B14F-4D97-AF65-F5344CB8AC3E}">
        <p14:creationId xmlns:p14="http://schemas.microsoft.com/office/powerpoint/2010/main" val="577929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2556C66C-88BF-473D-93E4-CAA7A2BA6526}"/>
              </a:ext>
            </a:extLst>
          </p:cNvPr>
          <p:cNvSpPr>
            <a:spLocks noGrp="1"/>
          </p:cNvSpPr>
          <p:nvPr>
            <p:ph type="title"/>
          </p:nvPr>
        </p:nvSpPr>
        <p:spPr>
          <a:xfrm>
            <a:off x="893523" y="804519"/>
            <a:ext cx="3160501" cy="4431360"/>
          </a:xfrm>
        </p:spPr>
        <p:txBody>
          <a:bodyPr anchor="ctr">
            <a:normAutofit/>
          </a:bodyPr>
          <a:lstStyle/>
          <a:p>
            <a:r>
              <a:rPr lang="en-US" sz="3000" dirty="0"/>
              <a:t>Authoritative ethical guidance can minimize moral distress </a:t>
            </a:r>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962799"/>
            <a:ext cx="0" cy="411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443B9C0-EEC0-460F-AB55-4FE57C366A59}"/>
              </a:ext>
            </a:extLst>
          </p:cNvPr>
          <p:cNvSpPr>
            <a:spLocks noGrp="1"/>
          </p:cNvSpPr>
          <p:nvPr>
            <p:ph idx="1"/>
          </p:nvPr>
        </p:nvSpPr>
        <p:spPr>
          <a:xfrm>
            <a:off x="4637863" y="804520"/>
            <a:ext cx="6102559" cy="4431359"/>
          </a:xfrm>
        </p:spPr>
        <p:txBody>
          <a:bodyPr anchor="ctr">
            <a:normAutofit/>
          </a:bodyPr>
          <a:lstStyle/>
          <a:p>
            <a:r>
              <a:rPr lang="en-US" dirty="0"/>
              <a:t>Practice </a:t>
            </a:r>
          </a:p>
          <a:p>
            <a:pPr lvl="1"/>
            <a:r>
              <a:rPr lang="en-US" dirty="0"/>
              <a:t>Scarce resource allocation and triage structure and process are reasonable, fair, transparent, and legal. </a:t>
            </a:r>
          </a:p>
          <a:p>
            <a:pPr lvl="1"/>
            <a:r>
              <a:rPr lang="en-US" dirty="0"/>
              <a:t>Preserves the practitioner-client relationship through shift on focus of decision- making role sequestration </a:t>
            </a:r>
          </a:p>
          <a:p>
            <a:pPr lvl="1"/>
            <a:r>
              <a:rPr lang="en-US" dirty="0"/>
              <a:t>Due process- retrospective review and appeal </a:t>
            </a:r>
          </a:p>
          <a:p>
            <a:pPr lvl="1"/>
            <a:r>
              <a:rPr lang="en-US" dirty="0"/>
              <a:t>Criteria that combine person centered and utilitarian approaches </a:t>
            </a:r>
          </a:p>
          <a:p>
            <a:pPr lvl="1"/>
            <a:endParaRPr lang="en-US" dirty="0"/>
          </a:p>
        </p:txBody>
      </p:sp>
      <p:pic>
        <p:nvPicPr>
          <p:cNvPr id="14" name="Picture 13">
            <a:extLst>
              <a:ext uri="{FF2B5EF4-FFF2-40B4-BE49-F238E27FC236}">
                <a16:creationId xmlns:a16="http://schemas.microsoft.com/office/drawing/2014/main" id="{7557D95A-0A72-41F9-844C-544C199B4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spTree>
    <p:extLst>
      <p:ext uri="{BB962C8B-B14F-4D97-AF65-F5344CB8AC3E}">
        <p14:creationId xmlns:p14="http://schemas.microsoft.com/office/powerpoint/2010/main" val="643975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5A119-BDC4-4242-ABBF-A21E2CE0AD7D}"/>
              </a:ext>
            </a:extLst>
          </p:cNvPr>
          <p:cNvSpPr>
            <a:spLocks noGrp="1"/>
          </p:cNvSpPr>
          <p:nvPr>
            <p:ph type="title"/>
          </p:nvPr>
        </p:nvSpPr>
        <p:spPr/>
        <p:txBody>
          <a:bodyPr/>
          <a:lstStyle/>
          <a:p>
            <a:r>
              <a:rPr lang="en-US" dirty="0"/>
              <a:t>Little evidence for intervention </a:t>
            </a:r>
          </a:p>
        </p:txBody>
      </p:sp>
      <p:sp>
        <p:nvSpPr>
          <p:cNvPr id="3" name="Content Placeholder 2">
            <a:extLst>
              <a:ext uri="{FF2B5EF4-FFF2-40B4-BE49-F238E27FC236}">
                <a16:creationId xmlns:a16="http://schemas.microsoft.com/office/drawing/2014/main" id="{EAB4B0C4-FFB0-4CF4-AF55-5ECD31755FF6}"/>
              </a:ext>
            </a:extLst>
          </p:cNvPr>
          <p:cNvSpPr>
            <a:spLocks noGrp="1"/>
          </p:cNvSpPr>
          <p:nvPr>
            <p:ph idx="1"/>
          </p:nvPr>
        </p:nvSpPr>
        <p:spPr/>
        <p:txBody>
          <a:bodyPr>
            <a:normAutofit lnSpcReduction="10000"/>
          </a:bodyPr>
          <a:lstStyle/>
          <a:p>
            <a:r>
              <a:rPr lang="en-US" dirty="0"/>
              <a:t>There is little qualitative or quantitative evidence to inform selection of interventions. </a:t>
            </a:r>
          </a:p>
          <a:p>
            <a:r>
              <a:rPr lang="en-US" dirty="0"/>
              <a:t>Moderate confidence in two barriers to interventions: </a:t>
            </a:r>
          </a:p>
          <a:p>
            <a:pPr lvl="2"/>
            <a:r>
              <a:rPr lang="en-US" dirty="0"/>
              <a:t>Lack of awareness of what is needed for support and well-being</a:t>
            </a:r>
          </a:p>
          <a:p>
            <a:pPr lvl="2"/>
            <a:r>
              <a:rPr lang="en-US" dirty="0"/>
              <a:t>Lack of staff, time and skills to conduct interventions</a:t>
            </a:r>
          </a:p>
          <a:p>
            <a:r>
              <a:rPr lang="en-US" dirty="0"/>
              <a:t>Moderate confidence in facilitators of interventions</a:t>
            </a:r>
          </a:p>
          <a:p>
            <a:pPr lvl="2"/>
            <a:r>
              <a:rPr lang="en-US" dirty="0"/>
              <a:t>Adapted for local needs</a:t>
            </a:r>
          </a:p>
          <a:p>
            <a:pPr lvl="2"/>
            <a:r>
              <a:rPr lang="en-US" dirty="0"/>
              <a:t>Effective communication formally and social </a:t>
            </a:r>
          </a:p>
          <a:p>
            <a:pPr lvl="2"/>
            <a:r>
              <a:rPr lang="en-US" dirty="0"/>
              <a:t>Having positive safe supportive learning opportunities </a:t>
            </a:r>
          </a:p>
          <a:p>
            <a:endParaRPr lang="en-US" dirty="0"/>
          </a:p>
          <a:p>
            <a:pPr lvl="2"/>
            <a:endParaRPr lang="en-US" dirty="0"/>
          </a:p>
        </p:txBody>
      </p:sp>
    </p:spTree>
    <p:extLst>
      <p:ext uri="{BB962C8B-B14F-4D97-AF65-F5344CB8AC3E}">
        <p14:creationId xmlns:p14="http://schemas.microsoft.com/office/powerpoint/2010/main" val="3321863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FE810-0A37-43CF-AB72-308EAF2D7252}"/>
              </a:ext>
            </a:extLst>
          </p:cNvPr>
          <p:cNvSpPr>
            <a:spLocks noGrp="1"/>
          </p:cNvSpPr>
          <p:nvPr>
            <p:ph type="title"/>
          </p:nvPr>
        </p:nvSpPr>
        <p:spPr>
          <a:xfrm>
            <a:off x="1451579" y="804519"/>
            <a:ext cx="9291215" cy="1049235"/>
          </a:xfrm>
        </p:spPr>
        <p:txBody>
          <a:bodyPr>
            <a:normAutofit/>
          </a:bodyPr>
          <a:lstStyle/>
          <a:p>
            <a:r>
              <a:rPr lang="en-US" dirty="0"/>
              <a:t>What helps? </a:t>
            </a:r>
          </a:p>
        </p:txBody>
      </p:sp>
      <p:graphicFrame>
        <p:nvGraphicFramePr>
          <p:cNvPr id="5" name="Content Placeholder 2">
            <a:extLst>
              <a:ext uri="{FF2B5EF4-FFF2-40B4-BE49-F238E27FC236}">
                <a16:creationId xmlns:a16="http://schemas.microsoft.com/office/drawing/2014/main" id="{AF0E5B79-751C-4988-964A-21F60FB05985}"/>
              </a:ext>
            </a:extLst>
          </p:cNvPr>
          <p:cNvGraphicFramePr>
            <a:graphicFrameLocks noGrp="1"/>
          </p:cNvGraphicFramePr>
          <p:nvPr>
            <p:ph idx="1"/>
            <p:extLst>
              <p:ext uri="{D42A27DB-BD31-4B8C-83A1-F6EECF244321}">
                <p14:modId xmlns:p14="http://schemas.microsoft.com/office/powerpoint/2010/main" val="331839474"/>
              </p:ext>
            </p:extLst>
          </p:nvPr>
        </p:nvGraphicFramePr>
        <p:xfrm>
          <a:off x="1450975" y="2341209"/>
          <a:ext cx="9291638" cy="3124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5766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BC1E-E1BF-476C-B96E-AA08269F8D19}"/>
              </a:ext>
            </a:extLst>
          </p:cNvPr>
          <p:cNvSpPr>
            <a:spLocks noGrp="1"/>
          </p:cNvSpPr>
          <p:nvPr>
            <p:ph type="title"/>
          </p:nvPr>
        </p:nvSpPr>
        <p:spPr>
          <a:xfrm>
            <a:off x="1451579" y="804519"/>
            <a:ext cx="9291215" cy="1049235"/>
          </a:xfrm>
        </p:spPr>
        <p:txBody>
          <a:bodyPr>
            <a:normAutofit/>
          </a:bodyPr>
          <a:lstStyle/>
          <a:p>
            <a:r>
              <a:rPr lang="en-US" dirty="0"/>
              <a:t>Organizational strategies </a:t>
            </a:r>
          </a:p>
        </p:txBody>
      </p:sp>
      <p:graphicFrame>
        <p:nvGraphicFramePr>
          <p:cNvPr id="7" name="Content Placeholder 2">
            <a:extLst>
              <a:ext uri="{FF2B5EF4-FFF2-40B4-BE49-F238E27FC236}">
                <a16:creationId xmlns:a16="http://schemas.microsoft.com/office/drawing/2014/main" id="{97932543-4175-447F-9823-14719F51BF90}"/>
              </a:ext>
            </a:extLst>
          </p:cNvPr>
          <p:cNvGraphicFramePr>
            <a:graphicFrameLocks noGrp="1"/>
          </p:cNvGraphicFramePr>
          <p:nvPr>
            <p:ph idx="1"/>
            <p:extLst>
              <p:ext uri="{D42A27DB-BD31-4B8C-83A1-F6EECF244321}">
                <p14:modId xmlns:p14="http://schemas.microsoft.com/office/powerpoint/2010/main" val="3725476826"/>
              </p:ext>
            </p:extLst>
          </p:nvPr>
        </p:nvGraphicFramePr>
        <p:xfrm>
          <a:off x="1450975" y="2341209"/>
          <a:ext cx="9291638" cy="3124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6292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6A02C552-D339-4E56-9D94-F0B58C9B3C54}"/>
              </a:ext>
            </a:extLst>
          </p:cNvPr>
          <p:cNvSpPr>
            <a:spLocks noGrp="1"/>
          </p:cNvSpPr>
          <p:nvPr>
            <p:ph type="title"/>
          </p:nvPr>
        </p:nvSpPr>
        <p:spPr>
          <a:xfrm>
            <a:off x="893523" y="804519"/>
            <a:ext cx="3160501" cy="4431360"/>
          </a:xfrm>
        </p:spPr>
        <p:txBody>
          <a:bodyPr anchor="ctr">
            <a:normAutofit/>
          </a:bodyPr>
          <a:lstStyle/>
          <a:p>
            <a:r>
              <a:rPr lang="en-US" dirty="0"/>
              <a:t>Learning Objectives</a:t>
            </a:r>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962799"/>
            <a:ext cx="0" cy="411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FA10AEC-FAAA-4D99-BD53-353DC7D289CB}"/>
              </a:ext>
            </a:extLst>
          </p:cNvPr>
          <p:cNvSpPr>
            <a:spLocks noGrp="1"/>
          </p:cNvSpPr>
          <p:nvPr>
            <p:ph idx="1"/>
          </p:nvPr>
        </p:nvSpPr>
        <p:spPr>
          <a:xfrm>
            <a:off x="4637863" y="804520"/>
            <a:ext cx="6102559" cy="4431359"/>
          </a:xfrm>
        </p:spPr>
        <p:txBody>
          <a:bodyPr anchor="ctr">
            <a:normAutofit fontScale="85000" lnSpcReduction="20000"/>
          </a:bodyPr>
          <a:lstStyle/>
          <a:p>
            <a:r>
              <a:rPr lang="en-US" b="1" dirty="0"/>
              <a:t>Differentiate</a:t>
            </a:r>
            <a:r>
              <a:rPr lang="en-US" dirty="0"/>
              <a:t>- Moral distress from other related concepts.</a:t>
            </a:r>
          </a:p>
          <a:p>
            <a:r>
              <a:rPr lang="en-US" b="1" dirty="0"/>
              <a:t>Identify</a:t>
            </a:r>
            <a:r>
              <a:rPr lang="en-US" dirty="0"/>
              <a:t>- the differences between moral distress in clinical care and a public health crisis. Participants will be able to identify five reactions to moral distress that include both individual reactions and organizational reactions </a:t>
            </a:r>
          </a:p>
          <a:p>
            <a:r>
              <a:rPr lang="en-US" b="1" dirty="0"/>
              <a:t>Recognize-</a:t>
            </a:r>
            <a:r>
              <a:rPr lang="en-US" dirty="0"/>
              <a:t> the primary sources of moral distress in Covid-19.  Participants will be able to define moral distress and name causes specific to moral distress during Covid-19</a:t>
            </a:r>
          </a:p>
          <a:p>
            <a:r>
              <a:rPr lang="en-US" b="1" dirty="0"/>
              <a:t>Mobilize</a:t>
            </a:r>
            <a:r>
              <a:rPr lang="en-US" dirty="0"/>
              <a:t>- evidence-based strategies for preventing and coping with moral distress. Participants will be able to identify and apply three strategies for mitigating moral distress on an individual, team and institutional level. </a:t>
            </a:r>
          </a:p>
        </p:txBody>
      </p:sp>
      <p:pic>
        <p:nvPicPr>
          <p:cNvPr id="14" name="Picture 13">
            <a:extLst>
              <a:ext uri="{FF2B5EF4-FFF2-40B4-BE49-F238E27FC236}">
                <a16:creationId xmlns:a16="http://schemas.microsoft.com/office/drawing/2014/main" id="{7557D95A-0A72-41F9-844C-544C199B4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spTree>
    <p:extLst>
      <p:ext uri="{BB962C8B-B14F-4D97-AF65-F5344CB8AC3E}">
        <p14:creationId xmlns:p14="http://schemas.microsoft.com/office/powerpoint/2010/main" val="2933230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083B6E-D990-4E0D-8A33-B181D903910E}"/>
              </a:ext>
            </a:extLst>
          </p:cNvPr>
          <p:cNvSpPr>
            <a:spLocks noGrp="1"/>
          </p:cNvSpPr>
          <p:nvPr>
            <p:ph type="title"/>
          </p:nvPr>
        </p:nvSpPr>
        <p:spPr>
          <a:xfrm>
            <a:off x="1451579" y="804519"/>
            <a:ext cx="9291215" cy="1049235"/>
          </a:xfrm>
        </p:spPr>
        <p:txBody>
          <a:bodyPr>
            <a:normAutofit/>
          </a:bodyPr>
          <a:lstStyle/>
          <a:p>
            <a:r>
              <a:rPr lang="en-US" dirty="0"/>
              <a:t>Personal Strategies </a:t>
            </a:r>
          </a:p>
        </p:txBody>
      </p:sp>
      <p:cxnSp>
        <p:nvCxnSpPr>
          <p:cNvPr id="11"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F2CDBEE6-FA6D-41F2-9342-48A91C98EC52}"/>
              </a:ext>
            </a:extLst>
          </p:cNvPr>
          <p:cNvGraphicFramePr>
            <a:graphicFrameLocks noGrp="1"/>
          </p:cNvGraphicFramePr>
          <p:nvPr>
            <p:ph idx="1"/>
            <p:extLst>
              <p:ext uri="{D42A27DB-BD31-4B8C-83A1-F6EECF244321}">
                <p14:modId xmlns:p14="http://schemas.microsoft.com/office/powerpoint/2010/main" val="1066372203"/>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9731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52A2C-FD1B-4FE6-9A67-F98F3A77C42F}"/>
              </a:ext>
            </a:extLst>
          </p:cNvPr>
          <p:cNvSpPr>
            <a:spLocks noGrp="1"/>
          </p:cNvSpPr>
          <p:nvPr>
            <p:ph type="title"/>
          </p:nvPr>
        </p:nvSpPr>
        <p:spPr/>
        <p:txBody>
          <a:bodyPr/>
          <a:lstStyle/>
          <a:p>
            <a:r>
              <a:rPr lang="en-US" dirty="0"/>
              <a:t>Strategies for mitigating moral distress </a:t>
            </a:r>
          </a:p>
        </p:txBody>
      </p:sp>
      <p:sp>
        <p:nvSpPr>
          <p:cNvPr id="3" name="Content Placeholder 2">
            <a:extLst>
              <a:ext uri="{FF2B5EF4-FFF2-40B4-BE49-F238E27FC236}">
                <a16:creationId xmlns:a16="http://schemas.microsoft.com/office/drawing/2014/main" id="{64CFC112-AC45-400C-ACCE-779B03D54967}"/>
              </a:ext>
            </a:extLst>
          </p:cNvPr>
          <p:cNvSpPr>
            <a:spLocks noGrp="1"/>
          </p:cNvSpPr>
          <p:nvPr>
            <p:ph idx="1"/>
          </p:nvPr>
        </p:nvSpPr>
        <p:spPr/>
        <p:txBody>
          <a:bodyPr>
            <a:normAutofit fontScale="85000" lnSpcReduction="10000"/>
          </a:bodyPr>
          <a:lstStyle/>
          <a:p>
            <a:pPr lvl="1"/>
            <a:r>
              <a:rPr lang="en-US" dirty="0"/>
              <a:t>Being unprepared</a:t>
            </a:r>
          </a:p>
          <a:p>
            <a:pPr marL="1371600" lvl="3" indent="0">
              <a:buNone/>
            </a:pPr>
            <a:r>
              <a:rPr lang="en-US" dirty="0"/>
              <a:t>Duty to plan- Training practice for triage and scarce resource teams</a:t>
            </a:r>
          </a:p>
          <a:p>
            <a:pPr lvl="1"/>
            <a:r>
              <a:rPr lang="en-US" dirty="0"/>
              <a:t>Moral uncertainty </a:t>
            </a:r>
          </a:p>
          <a:p>
            <a:pPr marL="1371600" lvl="3" indent="0">
              <a:buNone/>
            </a:pPr>
            <a:r>
              <a:rPr lang="en-US" dirty="0"/>
              <a:t>Clear and consistent ethical guidance- Providing up to date information and ethics consultation services . </a:t>
            </a:r>
          </a:p>
          <a:p>
            <a:pPr lvl="1"/>
            <a:r>
              <a:rPr lang="en-US" dirty="0"/>
              <a:t>Fear of legal action </a:t>
            </a:r>
          </a:p>
          <a:p>
            <a:pPr marL="1371600" lvl="3" indent="0">
              <a:buNone/>
            </a:pPr>
            <a:r>
              <a:rPr lang="en-US" dirty="0"/>
              <a:t>Indemnification and disability – State-institution provide protection for legal liability if following guidance. </a:t>
            </a:r>
          </a:p>
          <a:p>
            <a:pPr lvl="1"/>
            <a:r>
              <a:rPr lang="en-US" dirty="0"/>
              <a:t>Risk of exposure from fulfilling duty to care</a:t>
            </a:r>
          </a:p>
          <a:p>
            <a:pPr marL="1371600" lvl="3" indent="0">
              <a:buNone/>
            </a:pPr>
            <a:r>
              <a:rPr lang="en-US" dirty="0"/>
              <a:t>Institutional reciprocity- staffing, additional training outside scope, adequate PPE, telework </a:t>
            </a:r>
          </a:p>
          <a:p>
            <a:pPr lvl="1"/>
            <a:r>
              <a:rPr lang="en-US" dirty="0"/>
              <a:t>Lack of support or opportunity for ethical reflection </a:t>
            </a:r>
          </a:p>
          <a:p>
            <a:pPr marL="1371600" lvl="3" indent="0">
              <a:buNone/>
            </a:pPr>
            <a:r>
              <a:rPr lang="en-US" dirty="0"/>
              <a:t>Formal leadership and ethics support- Safe space for processing, visible leaders, staff access to resources </a:t>
            </a:r>
          </a:p>
          <a:p>
            <a:pPr lvl="3"/>
            <a:endParaRPr lang="en-US" dirty="0"/>
          </a:p>
          <a:p>
            <a:pPr lvl="3"/>
            <a:endParaRPr lang="en-US" dirty="0"/>
          </a:p>
          <a:p>
            <a:pPr lvl="3"/>
            <a:endParaRPr lang="en-US" dirty="0"/>
          </a:p>
        </p:txBody>
      </p:sp>
    </p:spTree>
    <p:extLst>
      <p:ext uri="{BB962C8B-B14F-4D97-AF65-F5344CB8AC3E}">
        <p14:creationId xmlns:p14="http://schemas.microsoft.com/office/powerpoint/2010/main" val="1370860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D3671-0CB8-4A91-88C4-82FE81A4F947}"/>
              </a:ext>
            </a:extLst>
          </p:cNvPr>
          <p:cNvSpPr>
            <a:spLocks noGrp="1"/>
          </p:cNvSpPr>
          <p:nvPr>
            <p:ph type="title"/>
          </p:nvPr>
        </p:nvSpPr>
        <p:spPr/>
        <p:txBody>
          <a:bodyPr/>
          <a:lstStyle/>
          <a:p>
            <a:r>
              <a:rPr lang="en-US" dirty="0"/>
              <a:t>A call for moral community </a:t>
            </a:r>
          </a:p>
        </p:txBody>
      </p:sp>
      <p:sp>
        <p:nvSpPr>
          <p:cNvPr id="3" name="Content Placeholder 2">
            <a:extLst>
              <a:ext uri="{FF2B5EF4-FFF2-40B4-BE49-F238E27FC236}">
                <a16:creationId xmlns:a16="http://schemas.microsoft.com/office/drawing/2014/main" id="{5FC571FE-7105-4F5A-9319-1AAFD24E0FA1}"/>
              </a:ext>
            </a:extLst>
          </p:cNvPr>
          <p:cNvSpPr>
            <a:spLocks noGrp="1"/>
          </p:cNvSpPr>
          <p:nvPr>
            <p:ph idx="1"/>
          </p:nvPr>
        </p:nvSpPr>
        <p:spPr/>
        <p:txBody>
          <a:bodyPr>
            <a:normAutofit fontScale="92500"/>
          </a:bodyPr>
          <a:lstStyle/>
          <a:p>
            <a:r>
              <a:rPr lang="en-US" dirty="0"/>
              <a:t>Moral distress is a personal experience linked to burnout and is a byproduct of the organizations in which we work.</a:t>
            </a:r>
          </a:p>
          <a:p>
            <a:r>
              <a:rPr lang="en-US" dirty="0"/>
              <a:t>In turn organizations have a fundamental  obligation to mitigate and prevent the cost of caring. </a:t>
            </a:r>
          </a:p>
          <a:p>
            <a:r>
              <a:rPr lang="en-US" dirty="0"/>
              <a:t>Moral communities are groups of people bound together for a common moral purpose that transcends personal interests and promotes well-being of others. </a:t>
            </a:r>
          </a:p>
          <a:p>
            <a:r>
              <a:rPr lang="en-US" dirty="0"/>
              <a:t>Moral communities are not limited to teams or even frontline care. Every organization is a moral community. </a:t>
            </a:r>
          </a:p>
          <a:p>
            <a:endParaRPr lang="en-US" dirty="0"/>
          </a:p>
        </p:txBody>
      </p:sp>
    </p:spTree>
    <p:extLst>
      <p:ext uri="{BB962C8B-B14F-4D97-AF65-F5344CB8AC3E}">
        <p14:creationId xmlns:p14="http://schemas.microsoft.com/office/powerpoint/2010/main" val="4006262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B0F32-78CA-4E95-A146-B5935A1DE507}"/>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1C199EC7-D80F-4B54-A17C-AB159AB2CD87}"/>
              </a:ext>
            </a:extLst>
          </p:cNvPr>
          <p:cNvSpPr>
            <a:spLocks noGrp="1"/>
          </p:cNvSpPr>
          <p:nvPr>
            <p:ph idx="1"/>
          </p:nvPr>
        </p:nvSpPr>
        <p:spPr>
          <a:xfrm>
            <a:off x="1451579" y="1562470"/>
            <a:ext cx="9291215" cy="3903875"/>
          </a:xfrm>
        </p:spPr>
        <p:txBody>
          <a:bodyPr>
            <a:normAutofit fontScale="32500" lnSpcReduction="20000"/>
          </a:bodyPr>
          <a:lstStyle/>
          <a:p>
            <a:r>
              <a:rPr lang="en-US" sz="2500" dirty="0" err="1"/>
              <a:t>Asgari</a:t>
            </a:r>
            <a:r>
              <a:rPr lang="en-US" sz="2500" dirty="0"/>
              <a:t>, S., </a:t>
            </a:r>
            <a:r>
              <a:rPr lang="en-US" sz="2500" dirty="0" err="1"/>
              <a:t>Shafipour</a:t>
            </a:r>
            <a:r>
              <a:rPr lang="en-US" sz="2500" dirty="0"/>
              <a:t>, V., Taraghi, Z., &amp; Yazdani-</a:t>
            </a:r>
            <a:r>
              <a:rPr lang="en-US" sz="2500" dirty="0" err="1"/>
              <a:t>Charati</a:t>
            </a:r>
            <a:r>
              <a:rPr lang="en-US" sz="2500" dirty="0"/>
              <a:t>, J. (2017). Relationship between moral distress and ethical climate with job satisfaction in nurses. </a:t>
            </a:r>
            <a:r>
              <a:rPr lang="en-US" sz="2500" i="1" dirty="0"/>
              <a:t>Nursing Ethics</a:t>
            </a:r>
            <a:r>
              <a:rPr lang="en-US" sz="2500" dirty="0"/>
              <a:t>, </a:t>
            </a:r>
            <a:r>
              <a:rPr lang="en-US" sz="2500" i="1" dirty="0"/>
              <a:t>26</a:t>
            </a:r>
            <a:r>
              <a:rPr lang="en-US" sz="2500" dirty="0"/>
              <a:t>(2), 346–356. https://doi.org/10.1177/0969733017712083 </a:t>
            </a:r>
          </a:p>
          <a:p>
            <a:r>
              <a:rPr lang="en-US" sz="2500" dirty="0"/>
              <a:t>Browning, E. D., &amp; Cruz, J. S. (2018). Reflective Debriefing: A Social Work Intervention Addressing Moral Distress among ICU Nurses. </a:t>
            </a:r>
            <a:r>
              <a:rPr lang="en-US" sz="2500" i="1" dirty="0"/>
              <a:t>Journal of Social Work in End-of-Life &amp; Palliative Care</a:t>
            </a:r>
            <a:r>
              <a:rPr lang="en-US" sz="2500" dirty="0"/>
              <a:t>, </a:t>
            </a:r>
            <a:r>
              <a:rPr lang="en-US" sz="2500" i="1" dirty="0"/>
              <a:t>14</a:t>
            </a:r>
            <a:r>
              <a:rPr lang="en-US" sz="2500" dirty="0"/>
              <a:t>(1), 44–72. </a:t>
            </a:r>
            <a:r>
              <a:rPr lang="en-US" sz="2500" dirty="0" err="1"/>
              <a:t>doi</a:t>
            </a:r>
            <a:r>
              <a:rPr lang="en-US" sz="2500" dirty="0"/>
              <a:t>: 10.1080/15524256.2018.1437588</a:t>
            </a:r>
          </a:p>
          <a:p>
            <a:r>
              <a:rPr lang="en-US" sz="2500" dirty="0" err="1"/>
              <a:t>Cacchione</a:t>
            </a:r>
            <a:r>
              <a:rPr lang="en-US" sz="2500" dirty="0"/>
              <a:t> P. Z. (2020). Moral Distress in the Midst of the COVID-19 Pandemic. Clinical nursing research, 29(4), 215–216. </a:t>
            </a:r>
            <a:r>
              <a:rPr lang="en-US" sz="2500" dirty="0">
                <a:hlinkClick r:id="rId2"/>
              </a:rPr>
              <a:t>https://doi.org/10.1177/1054773820920385</a:t>
            </a:r>
            <a:endParaRPr lang="en-US" sz="2500" dirty="0"/>
          </a:p>
          <a:p>
            <a:r>
              <a:rPr lang="en-US" sz="2500" dirty="0"/>
              <a:t>Campbell, S. M., Ulrich, C. M., &amp; Grady, C. (2018). A Broader Understanding of Moral Distress. </a:t>
            </a:r>
            <a:r>
              <a:rPr lang="en-US" sz="2500" i="1" dirty="0"/>
              <a:t>Moral Distress in the Health Professions</a:t>
            </a:r>
            <a:r>
              <a:rPr lang="en-US" sz="2500" dirty="0"/>
              <a:t>, 59–77. </a:t>
            </a:r>
            <a:r>
              <a:rPr lang="en-US" sz="2500" dirty="0" err="1"/>
              <a:t>doi</a:t>
            </a:r>
            <a:r>
              <a:rPr lang="en-US" sz="2500" dirty="0"/>
              <a:t>: 10.1007/978-3-319-64626-8_4</a:t>
            </a:r>
          </a:p>
          <a:p>
            <a:r>
              <a:rPr lang="en-US" sz="2500" dirty="0" err="1"/>
              <a:t>Daubman</a:t>
            </a:r>
            <a:r>
              <a:rPr lang="en-US" sz="2500" dirty="0"/>
              <a:t>, B.-R., Black, L., &amp; Goodman, A. (2020). Recognizing moral distress in the covid-19 pandemic: Lessons from global disaster response. </a:t>
            </a:r>
            <a:r>
              <a:rPr lang="en-US" sz="2500" i="1" dirty="0"/>
              <a:t>Journal of Hospital Medicine</a:t>
            </a:r>
            <a:r>
              <a:rPr lang="en-US" sz="2500" dirty="0"/>
              <a:t>, </a:t>
            </a:r>
            <a:r>
              <a:rPr lang="en-US" sz="2500" i="1" dirty="0"/>
              <a:t>15</a:t>
            </a:r>
            <a:r>
              <a:rPr lang="en-US" sz="2500" dirty="0"/>
              <a:t>(11). https://doi.org/10.12788/jhm.3499 </a:t>
            </a:r>
          </a:p>
          <a:p>
            <a:r>
              <a:rPr lang="en-US" sz="2500" dirty="0"/>
              <a:t>Dean, W., Talbot, S. G., &amp;amp; Caplan, A. (2020). Clarifying the language of clinician distress. JAMA, 323(10), 923. https://doi.org/10.1001/jama.2019.21576 </a:t>
            </a:r>
          </a:p>
          <a:p>
            <a:r>
              <a:rPr lang="en-US" sz="2500" dirty="0"/>
              <a:t>Epstein, E. and Delgado, S. (2010) ‘Understanding and addressing moral distress’, The Online Journal of Issues in Nursing, 15(3), Manuscript 1.</a:t>
            </a:r>
          </a:p>
          <a:p>
            <a:r>
              <a:rPr lang="en-US" sz="2800" dirty="0"/>
              <a:t>Epstein, E. G., </a:t>
            </a:r>
            <a:r>
              <a:rPr lang="en-US" sz="2800" dirty="0" err="1"/>
              <a:t>Haizlip</a:t>
            </a:r>
            <a:r>
              <a:rPr lang="en-US" sz="2800" dirty="0"/>
              <a:t>, J., </a:t>
            </a:r>
            <a:r>
              <a:rPr lang="en-US" sz="2800" dirty="0" err="1"/>
              <a:t>Liaschenko</a:t>
            </a:r>
            <a:r>
              <a:rPr lang="en-US" sz="2800" dirty="0"/>
              <a:t>, J., Zhao, D., Bennett, R., &amp; Marshall, M. F. (2020). Moral distress, mattering, and Secondary traumatic stress in Provider Burnout: A call for moral community. </a:t>
            </a:r>
            <a:r>
              <a:rPr lang="en-US" sz="2800" i="1" dirty="0"/>
              <a:t>AACN Advanced Critical Care</a:t>
            </a:r>
            <a:r>
              <a:rPr lang="en-US" sz="2800" dirty="0"/>
              <a:t>, </a:t>
            </a:r>
            <a:r>
              <a:rPr lang="en-US" sz="2800" i="1" dirty="0"/>
              <a:t>31</a:t>
            </a:r>
            <a:r>
              <a:rPr lang="en-US" sz="2800" dirty="0"/>
              <a:t>(2), 146–157. https://doi.org/10.4037/aacnacc2020285 </a:t>
            </a:r>
            <a:endParaRPr lang="en-US" sz="2500" dirty="0"/>
          </a:p>
          <a:p>
            <a:r>
              <a:rPr lang="en-US" sz="2500" dirty="0" err="1"/>
              <a:t>Fantus</a:t>
            </a:r>
            <a:r>
              <a:rPr lang="en-US" sz="2500" dirty="0"/>
              <a:t>, S., Greenberg, R. A., </a:t>
            </a:r>
            <a:r>
              <a:rPr lang="en-US" sz="2500" dirty="0" err="1"/>
              <a:t>Muskat</a:t>
            </a:r>
            <a:r>
              <a:rPr lang="en-US" sz="2500" dirty="0"/>
              <a:t>, B., &amp; Katz, D. (2017). Exploring Moral Distress for Hospital Social Workers. </a:t>
            </a:r>
            <a:r>
              <a:rPr lang="en-US" sz="2500" i="1" dirty="0"/>
              <a:t>The British Journal of Social Work</a:t>
            </a:r>
            <a:r>
              <a:rPr lang="en-US" sz="2500" dirty="0"/>
              <a:t>, </a:t>
            </a:r>
            <a:r>
              <a:rPr lang="en-US" sz="2500" i="1" dirty="0"/>
              <a:t>47</a:t>
            </a:r>
            <a:r>
              <a:rPr lang="en-US" sz="2500" dirty="0"/>
              <a:t>(8), 2273–2290. </a:t>
            </a:r>
            <a:r>
              <a:rPr lang="en-US" sz="2500" dirty="0" err="1"/>
              <a:t>doi</a:t>
            </a:r>
            <a:r>
              <a:rPr lang="en-US" sz="2500" dirty="0"/>
              <a:t>: 10.1093/</a:t>
            </a:r>
            <a:r>
              <a:rPr lang="en-US" sz="2500" dirty="0" err="1"/>
              <a:t>bjsw</a:t>
            </a:r>
            <a:r>
              <a:rPr lang="en-US" sz="2500" dirty="0"/>
              <a:t>/bcw113</a:t>
            </a:r>
          </a:p>
          <a:p>
            <a:r>
              <a:rPr lang="en-US" sz="2500" dirty="0"/>
              <a:t>Fourie, C. (2013). Moral Distress and Moral Conflict in Clinical Ethics. </a:t>
            </a:r>
            <a:r>
              <a:rPr lang="en-US" sz="2500" i="1" dirty="0"/>
              <a:t>Bioethics</a:t>
            </a:r>
            <a:r>
              <a:rPr lang="en-US" sz="2500" dirty="0"/>
              <a:t>, </a:t>
            </a:r>
            <a:r>
              <a:rPr lang="en-US" sz="2500" i="1" dirty="0"/>
              <a:t>29</a:t>
            </a:r>
            <a:r>
              <a:rPr lang="en-US" sz="2500" dirty="0"/>
              <a:t>(2), 91–97. </a:t>
            </a:r>
            <a:r>
              <a:rPr lang="en-US" sz="2500" dirty="0" err="1"/>
              <a:t>doi</a:t>
            </a:r>
            <a:r>
              <a:rPr lang="en-US" sz="2500" dirty="0"/>
              <a:t>: 10.1111/bioe.12064</a:t>
            </a:r>
          </a:p>
          <a:p>
            <a:r>
              <a:rPr lang="en-US" sz="2500" dirty="0"/>
              <a:t>Gustavsson, M. E., </a:t>
            </a:r>
            <a:r>
              <a:rPr lang="en-US" sz="2500" dirty="0" err="1"/>
              <a:t>Arnberg</a:t>
            </a:r>
            <a:r>
              <a:rPr lang="en-US" sz="2500" dirty="0"/>
              <a:t>, F. K., </a:t>
            </a:r>
            <a:r>
              <a:rPr lang="en-US" sz="2500" dirty="0" err="1"/>
              <a:t>Juth</a:t>
            </a:r>
            <a:r>
              <a:rPr lang="en-US" sz="2500" dirty="0"/>
              <a:t>, N., &amp;amp; von </a:t>
            </a:r>
            <a:r>
              <a:rPr lang="en-US" sz="2500" dirty="0" err="1"/>
              <a:t>Schreeb</a:t>
            </a:r>
            <a:r>
              <a:rPr lang="en-US" sz="2500" dirty="0"/>
              <a:t>, J. (2020). Moral distress among disaster responders: What is it? Prehospital and Disaster Medicine, 35(2), 212–219.</a:t>
            </a:r>
          </a:p>
          <a:p>
            <a:r>
              <a:rPr lang="en-US" sz="2500" dirty="0"/>
              <a:t>Hamric, A. B., Borchers, C. T., &amp; Epstein, E. G. (2012). Development and Testing of an Instrument to Measure Moral Distress in Healthcare Professionals. </a:t>
            </a:r>
            <a:r>
              <a:rPr lang="en-US" sz="2500" i="1" dirty="0"/>
              <a:t>AJOB Primary Research</a:t>
            </a:r>
            <a:r>
              <a:rPr lang="en-US" sz="2500" dirty="0"/>
              <a:t>, </a:t>
            </a:r>
            <a:r>
              <a:rPr lang="en-US" sz="2500" i="1" dirty="0"/>
              <a:t>3</a:t>
            </a:r>
            <a:r>
              <a:rPr lang="en-US" sz="2500" dirty="0"/>
              <a:t>(2), 1–9. </a:t>
            </a:r>
            <a:r>
              <a:rPr lang="en-US" sz="2500" dirty="0" err="1"/>
              <a:t>doi</a:t>
            </a:r>
            <a:r>
              <a:rPr lang="en-US" sz="2500" dirty="0"/>
              <a:t>: 10.1080/21507716.2011.652337</a:t>
            </a:r>
          </a:p>
          <a:p>
            <a:endParaRPr lang="en-US" dirty="0"/>
          </a:p>
          <a:p>
            <a:endParaRPr lang="en-US" dirty="0"/>
          </a:p>
          <a:p>
            <a:endParaRPr lang="en-US" dirty="0"/>
          </a:p>
        </p:txBody>
      </p:sp>
    </p:spTree>
    <p:extLst>
      <p:ext uri="{BB962C8B-B14F-4D97-AF65-F5344CB8AC3E}">
        <p14:creationId xmlns:p14="http://schemas.microsoft.com/office/powerpoint/2010/main" val="2601695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306AF-3287-43C1-954F-A82585643434}"/>
              </a:ext>
            </a:extLst>
          </p:cNvPr>
          <p:cNvSpPr>
            <a:spLocks noGrp="1"/>
          </p:cNvSpPr>
          <p:nvPr>
            <p:ph type="title"/>
          </p:nvPr>
        </p:nvSpPr>
        <p:spPr/>
        <p:txBody>
          <a:bodyPr/>
          <a:lstStyle/>
          <a:p>
            <a:r>
              <a:rPr lang="en-US" dirty="0"/>
              <a:t>References continued </a:t>
            </a:r>
          </a:p>
        </p:txBody>
      </p:sp>
      <p:sp>
        <p:nvSpPr>
          <p:cNvPr id="3" name="Content Placeholder 2">
            <a:extLst>
              <a:ext uri="{FF2B5EF4-FFF2-40B4-BE49-F238E27FC236}">
                <a16:creationId xmlns:a16="http://schemas.microsoft.com/office/drawing/2014/main" id="{A5E08F9C-6E0B-4FF5-A72E-2B71B6F06B8E}"/>
              </a:ext>
            </a:extLst>
          </p:cNvPr>
          <p:cNvSpPr>
            <a:spLocks noGrp="1"/>
          </p:cNvSpPr>
          <p:nvPr>
            <p:ph idx="1"/>
          </p:nvPr>
        </p:nvSpPr>
        <p:spPr>
          <a:xfrm>
            <a:off x="1451579" y="1553592"/>
            <a:ext cx="9291215" cy="3912753"/>
          </a:xfrm>
        </p:spPr>
        <p:txBody>
          <a:bodyPr>
            <a:normAutofit fontScale="25000" lnSpcReduction="20000"/>
          </a:bodyPr>
          <a:lstStyle/>
          <a:p>
            <a:r>
              <a:rPr lang="en-US" sz="3200" dirty="0" err="1"/>
              <a:t>Jameton</a:t>
            </a:r>
            <a:r>
              <a:rPr lang="en-US" sz="3200" dirty="0"/>
              <a:t>, A. 1984. Nursing practice: The ethical issues. Englewood Cliffs, NJ: Prentice Hall.</a:t>
            </a:r>
          </a:p>
          <a:p>
            <a:r>
              <a:rPr lang="en-US" sz="3200" dirty="0" err="1"/>
              <a:t>Jameton</a:t>
            </a:r>
            <a:r>
              <a:rPr lang="en-US" sz="3200" dirty="0"/>
              <a:t>, A. 1993. Dilemmas of moral distress: Moral responsibility and nursing practice. AWHONN’s Clinical Issues in </a:t>
            </a:r>
            <a:r>
              <a:rPr lang="en-US" sz="3200" dirty="0" err="1"/>
              <a:t>Perinatalogy</a:t>
            </a:r>
            <a:r>
              <a:rPr lang="en-US" sz="3200" dirty="0"/>
              <a:t> and Women’s Health Nursing 4:542–51.</a:t>
            </a:r>
          </a:p>
          <a:p>
            <a:r>
              <a:rPr lang="en-US" sz="3200" dirty="0" err="1"/>
              <a:t>Jaskela</a:t>
            </a:r>
            <a:r>
              <a:rPr lang="en-US" sz="3200" dirty="0"/>
              <a:t>, S., Guichon, J., Page, S. A. &amp; Mitchell, I. (2018). SOCIAL WORKERS’ EXPERIENCE OF MORAL DISTRESS. </a:t>
            </a:r>
            <a:r>
              <a:rPr lang="en-US" sz="3200" i="1" dirty="0"/>
              <a:t>Canadian Social Work Review / Revue </a:t>
            </a:r>
            <a:r>
              <a:rPr lang="en-US" sz="3200" i="1" dirty="0" err="1"/>
              <a:t>canadienne</a:t>
            </a:r>
            <a:r>
              <a:rPr lang="en-US" sz="3200" i="1" dirty="0"/>
              <a:t> de service social</a:t>
            </a:r>
            <a:r>
              <a:rPr lang="en-US" sz="3200" dirty="0"/>
              <a:t>, </a:t>
            </a:r>
            <a:r>
              <a:rPr lang="en-US" sz="3200" i="1" dirty="0"/>
              <a:t>35</a:t>
            </a:r>
            <a:r>
              <a:rPr lang="en-US" sz="3200" dirty="0"/>
              <a:t> (1), 91–107. </a:t>
            </a:r>
            <a:r>
              <a:rPr lang="en-US" sz="3200" dirty="0">
                <a:hlinkClick r:id="rId2" tooltip="Original URL: https://doi.org/10.7202/1051104ar. Click or tap if you trust this link."/>
              </a:rPr>
              <a:t>https://doi.org/10.7202/1051104ar</a:t>
            </a:r>
            <a:endParaRPr lang="en-US" sz="3200" dirty="0"/>
          </a:p>
          <a:p>
            <a:r>
              <a:rPr lang="en-US" sz="3200" dirty="0" err="1"/>
              <a:t>Kuip</a:t>
            </a:r>
            <a:r>
              <a:rPr lang="en-US" sz="3200" dirty="0"/>
              <a:t>, M. M.-V. D. (2015). Moral distress among social workers: The role of insufficient resources. </a:t>
            </a:r>
            <a:r>
              <a:rPr lang="en-US" sz="3200" i="1" dirty="0"/>
              <a:t>International Journal of Social Welfare</a:t>
            </a:r>
            <a:r>
              <a:rPr lang="en-US" sz="3200" dirty="0"/>
              <a:t>, </a:t>
            </a:r>
            <a:r>
              <a:rPr lang="en-US" sz="3200" i="1" dirty="0"/>
              <a:t>25</a:t>
            </a:r>
            <a:r>
              <a:rPr lang="en-US" sz="3200" dirty="0"/>
              <a:t>(1), 86–97. </a:t>
            </a:r>
            <a:r>
              <a:rPr lang="en-US" sz="3200" dirty="0" err="1"/>
              <a:t>doi</a:t>
            </a:r>
            <a:r>
              <a:rPr lang="en-US" sz="3200" dirty="0"/>
              <a:t>: 10.1111/ijsw.12163</a:t>
            </a:r>
          </a:p>
          <a:p>
            <a:r>
              <a:rPr lang="en-US" sz="3200" dirty="0"/>
              <a:t> https://doi.org/10.1017/s1049023x20000096 </a:t>
            </a:r>
          </a:p>
          <a:p>
            <a:r>
              <a:rPr lang="en-US" sz="3200" dirty="0" err="1"/>
              <a:t>Leider</a:t>
            </a:r>
            <a:r>
              <a:rPr lang="en-US" sz="3200" dirty="0"/>
              <a:t>, J. P., </a:t>
            </a:r>
            <a:r>
              <a:rPr lang="en-US" sz="3200" dirty="0" err="1"/>
              <a:t>DeBruin</a:t>
            </a:r>
            <a:r>
              <a:rPr lang="en-US" sz="3200" dirty="0"/>
              <a:t>, D., Reynolds, N., Koch, A., &amp; </a:t>
            </a:r>
            <a:r>
              <a:rPr lang="en-US" sz="3200" dirty="0" err="1"/>
              <a:t>Seaberg</a:t>
            </a:r>
            <a:r>
              <a:rPr lang="en-US" sz="3200" dirty="0"/>
              <a:t>, J. (2017). Ethical guidance for disaster response, specifically around crisis standards of care: A systematic review. </a:t>
            </a:r>
            <a:r>
              <a:rPr lang="en-US" sz="3200" i="1" dirty="0"/>
              <a:t>American Journal of Public Health</a:t>
            </a:r>
            <a:r>
              <a:rPr lang="en-US" sz="3200" dirty="0"/>
              <a:t>, </a:t>
            </a:r>
            <a:r>
              <a:rPr lang="en-US" sz="3200" i="1" dirty="0"/>
              <a:t>107</a:t>
            </a:r>
            <a:r>
              <a:rPr lang="en-US" sz="3200" dirty="0"/>
              <a:t>(9). https://doi.org/10.2105/ajph.2017.303882 </a:t>
            </a:r>
          </a:p>
          <a:p>
            <a:r>
              <a:rPr lang="en-US" sz="3200" dirty="0" err="1"/>
              <a:t>Mareš</a:t>
            </a:r>
            <a:r>
              <a:rPr lang="en-US" sz="3200" dirty="0"/>
              <a:t>, J. (2016). Moral distress: Terminology, theories and models. </a:t>
            </a:r>
            <a:r>
              <a:rPr lang="en-US" sz="3200" i="1" dirty="0" err="1"/>
              <a:t>Kontakt</a:t>
            </a:r>
            <a:r>
              <a:rPr lang="en-US" sz="3200" dirty="0"/>
              <a:t>, </a:t>
            </a:r>
            <a:r>
              <a:rPr lang="en-US" sz="3200" i="1" dirty="0"/>
              <a:t>18</a:t>
            </a:r>
            <a:r>
              <a:rPr lang="en-US" sz="3200" dirty="0"/>
              <a:t>(3). </a:t>
            </a:r>
            <a:r>
              <a:rPr lang="en-US" sz="3200" dirty="0" err="1"/>
              <a:t>doi</a:t>
            </a:r>
            <a:r>
              <a:rPr lang="en-US" sz="3200" dirty="0"/>
              <a:t>: 10.1016/j.kontakt.2016.07.001</a:t>
            </a:r>
          </a:p>
          <a:p>
            <a:r>
              <a:rPr lang="en-US" sz="3200" dirty="0"/>
              <a:t>Miller, H. (2015). </a:t>
            </a:r>
            <a:r>
              <a:rPr lang="en-US" sz="3200" i="1" dirty="0"/>
              <a:t>How Healthcare Social Workers Create Meaning from Their Experiences with Moral Distress</a:t>
            </a:r>
            <a:r>
              <a:rPr lang="en-US" sz="3200" dirty="0"/>
              <a:t> (Doctoral dissertation, University of the Fraser Valley, 2015) (pp. V-63). Burnaby, British Columbia: University of the Fraser Valley.</a:t>
            </a:r>
          </a:p>
          <a:p>
            <a:r>
              <a:rPr lang="en-US" sz="3200" dirty="0"/>
              <a:t>Morley, G., Sese, D., </a:t>
            </a:r>
            <a:r>
              <a:rPr lang="en-US" sz="3200" dirty="0" err="1"/>
              <a:t>Rajendram</a:t>
            </a:r>
            <a:r>
              <a:rPr lang="en-US" sz="3200" dirty="0"/>
              <a:t>, P., &amp; Horsburgh, C. C. (2020). Addressing caregiver moral distress during the COVID-19 pandemic. </a:t>
            </a:r>
            <a:r>
              <a:rPr lang="en-US" sz="3200" i="1" dirty="0"/>
              <a:t>Cleveland Clinic Journal of Medicine</a:t>
            </a:r>
            <a:r>
              <a:rPr lang="en-US" sz="3200" dirty="0"/>
              <a:t>. https://doi.org/10.3949/ccjm.87a.ccc047 </a:t>
            </a:r>
          </a:p>
          <a:p>
            <a:r>
              <a:rPr lang="en-US" sz="3200" dirty="0" err="1"/>
              <a:t>Papouli</a:t>
            </a:r>
            <a:r>
              <a:rPr lang="en-US" sz="3200" dirty="0"/>
              <a:t>, E. (2019). Moral courage and moral distress in social work education and practice. </a:t>
            </a:r>
            <a:r>
              <a:rPr lang="en-US" sz="3200" i="1" dirty="0"/>
              <a:t>The Routledge Handbook of Social Work Ethics and Values</a:t>
            </a:r>
            <a:r>
              <a:rPr lang="en-US" sz="3200" dirty="0"/>
              <a:t>, 223–232. </a:t>
            </a:r>
            <a:r>
              <a:rPr lang="en-US" sz="3200" dirty="0" err="1"/>
              <a:t>doi</a:t>
            </a:r>
            <a:r>
              <a:rPr lang="en-US" sz="3200" dirty="0"/>
              <a:t>: 10.4324/9780429438813-29</a:t>
            </a:r>
          </a:p>
          <a:p>
            <a:r>
              <a:rPr lang="en-US" sz="3200" dirty="0" err="1"/>
              <a:t>Sheather</a:t>
            </a:r>
            <a:r>
              <a:rPr lang="en-US" sz="3200" dirty="0"/>
              <a:t>, J., &amp; Fidler, H. (2021). Covid-19 has amplified moral distress in medicine. BMJ, n28. </a:t>
            </a:r>
            <a:r>
              <a:rPr lang="en-US" sz="3200" dirty="0">
                <a:hlinkClick r:id="rId3"/>
              </a:rPr>
              <a:t>https://doi.org/10.1136/bmj.n28</a:t>
            </a:r>
            <a:endParaRPr lang="en-US" sz="3200" dirty="0"/>
          </a:p>
          <a:p>
            <a:r>
              <a:rPr lang="en-US" sz="3200" dirty="0"/>
              <a:t>Pollock, A., Campbell, P., Cheyne, J., Cowie, J., Davis, B., McCallum, J., McGill, K., Elders, A., Hagen, S., McClurg, D., Torrens, C., &amp; Maxwell, M. (2020). Interventions to support the resilience and mental health of frontline health and social care professionals during and after a disease outbreak, epidemic or pandemic: A mixed methods systematic review. </a:t>
            </a:r>
            <a:r>
              <a:rPr lang="en-US" sz="3200" i="1" dirty="0"/>
              <a:t>Cochrane Database of Systematic Reviews</a:t>
            </a:r>
            <a:r>
              <a:rPr lang="en-US" sz="3200" dirty="0"/>
              <a:t>, </a:t>
            </a:r>
            <a:r>
              <a:rPr lang="en-US" sz="3200" i="1" dirty="0"/>
              <a:t>2020</a:t>
            </a:r>
            <a:r>
              <a:rPr lang="en-US" sz="3200" dirty="0"/>
              <a:t>(11). https://doi.org/10.1002/14651858.cd013779 </a:t>
            </a:r>
          </a:p>
          <a:p>
            <a:r>
              <a:rPr lang="en-US" sz="3200" dirty="0"/>
              <a:t>Ulrich, C. M., &amp; Grady, C. (2018). </a:t>
            </a:r>
            <a:r>
              <a:rPr lang="en-US" sz="3200" i="1" dirty="0"/>
              <a:t>Moral distress in the health professions</a:t>
            </a:r>
            <a:r>
              <a:rPr lang="en-US" sz="3200" dirty="0"/>
              <a:t>. Cham, Switzerland: Springer.</a:t>
            </a:r>
          </a:p>
          <a:p>
            <a:endParaRPr lang="en-US" dirty="0"/>
          </a:p>
        </p:txBody>
      </p:sp>
    </p:spTree>
    <p:extLst>
      <p:ext uri="{BB962C8B-B14F-4D97-AF65-F5344CB8AC3E}">
        <p14:creationId xmlns:p14="http://schemas.microsoft.com/office/powerpoint/2010/main" val="788285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1DAA3C-13C0-4FAE-9DCC-E99292AFE6F1}"/>
              </a:ext>
            </a:extLst>
          </p:cNvPr>
          <p:cNvSpPr>
            <a:spLocks noGrp="1"/>
          </p:cNvSpPr>
          <p:nvPr>
            <p:ph type="title"/>
          </p:nvPr>
        </p:nvSpPr>
        <p:spPr>
          <a:xfrm>
            <a:off x="1451579" y="804519"/>
            <a:ext cx="9291215" cy="1049235"/>
          </a:xfrm>
        </p:spPr>
        <p:txBody>
          <a:bodyPr>
            <a:normAutofit/>
          </a:bodyPr>
          <a:lstStyle/>
          <a:p>
            <a:r>
              <a:rPr lang="en-US" dirty="0"/>
              <a:t>What is Moral distress? </a:t>
            </a:r>
          </a:p>
        </p:txBody>
      </p:sp>
      <p:cxnSp>
        <p:nvCxnSpPr>
          <p:cNvPr id="16"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7"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18" name="Content Placeholder 2">
            <a:extLst>
              <a:ext uri="{FF2B5EF4-FFF2-40B4-BE49-F238E27FC236}">
                <a16:creationId xmlns:a16="http://schemas.microsoft.com/office/drawing/2014/main" id="{AC8DAA7B-2126-4F4F-B4A3-5ED9A1D2A436}"/>
              </a:ext>
            </a:extLst>
          </p:cNvPr>
          <p:cNvGraphicFramePr>
            <a:graphicFrameLocks noGrp="1"/>
          </p:cNvGraphicFramePr>
          <p:nvPr>
            <p:ph idx="1"/>
            <p:extLst>
              <p:ext uri="{D42A27DB-BD31-4B8C-83A1-F6EECF244321}">
                <p14:modId xmlns:p14="http://schemas.microsoft.com/office/powerpoint/2010/main" val="1002252660"/>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5339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4F3008-4E15-4D6C-AEBB-4D9B61E5264D}"/>
              </a:ext>
            </a:extLst>
          </p:cNvPr>
          <p:cNvSpPr>
            <a:spLocks noGrp="1"/>
          </p:cNvSpPr>
          <p:nvPr>
            <p:ph type="title"/>
          </p:nvPr>
        </p:nvSpPr>
        <p:spPr>
          <a:xfrm>
            <a:off x="1451579" y="804519"/>
            <a:ext cx="9291215" cy="1049235"/>
          </a:xfrm>
        </p:spPr>
        <p:txBody>
          <a:bodyPr>
            <a:normAutofit/>
          </a:bodyPr>
          <a:lstStyle/>
          <a:p>
            <a:r>
              <a:rPr lang="en-US" dirty="0"/>
              <a:t>Related concepts </a:t>
            </a:r>
          </a:p>
        </p:txBody>
      </p:sp>
      <p:cxnSp>
        <p:nvCxnSpPr>
          <p:cNvPr id="26" name="Straight Connector 25">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8" name="Rectangle 27">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DBBBD38B-15F1-48A2-A34D-46F584624528}"/>
              </a:ext>
            </a:extLst>
          </p:cNvPr>
          <p:cNvGraphicFramePr>
            <a:graphicFrameLocks noGrp="1"/>
          </p:cNvGraphicFramePr>
          <p:nvPr>
            <p:ph idx="1"/>
            <p:extLst>
              <p:ext uri="{D42A27DB-BD31-4B8C-83A1-F6EECF244321}">
                <p14:modId xmlns:p14="http://schemas.microsoft.com/office/powerpoint/2010/main" val="851542752"/>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9826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F15C5B4-4148-482B-904B-4EFFAD410FF4}"/>
              </a:ext>
            </a:extLst>
          </p:cNvPr>
          <p:cNvPicPr>
            <a:picLocks noChangeAspect="1"/>
          </p:cNvPicPr>
          <p:nvPr/>
        </p:nvPicPr>
        <p:blipFill rotWithShape="1">
          <a:blip r:embed="rId2">
            <a:alphaModFix amt="50000"/>
            <a:grayscl/>
          </a:blip>
          <a:srcRect r="3"/>
          <a:stretch/>
        </p:blipFill>
        <p:spPr>
          <a:xfrm>
            <a:off x="-1" y="13874"/>
            <a:ext cx="12191999" cy="6844126"/>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1A660DF-D3ED-4221-8099-A3FC0FD93C4E}"/>
              </a:ext>
            </a:extLst>
          </p:cNvPr>
          <p:cNvSpPr>
            <a:spLocks noGrp="1"/>
          </p:cNvSpPr>
          <p:nvPr>
            <p:ph type="title"/>
          </p:nvPr>
        </p:nvSpPr>
        <p:spPr>
          <a:xfrm>
            <a:off x="1130271" y="1193800"/>
            <a:ext cx="3193050" cy="4699000"/>
          </a:xfrm>
        </p:spPr>
        <p:txBody>
          <a:bodyPr anchor="ctr">
            <a:normAutofit/>
          </a:bodyPr>
          <a:lstStyle/>
          <a:p>
            <a:r>
              <a:rPr lang="en-US" dirty="0"/>
              <a:t>Who experiences moral distress</a:t>
            </a:r>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E4E13D7-E66F-492E-B40D-5C98AAD3522D}"/>
              </a:ext>
            </a:extLst>
          </p:cNvPr>
          <p:cNvSpPr>
            <a:spLocks noGrp="1"/>
          </p:cNvSpPr>
          <p:nvPr>
            <p:ph idx="1"/>
          </p:nvPr>
        </p:nvSpPr>
        <p:spPr>
          <a:xfrm>
            <a:off x="4976636" y="1193800"/>
            <a:ext cx="6085091" cy="4699000"/>
          </a:xfrm>
        </p:spPr>
        <p:txBody>
          <a:bodyPr anchor="ctr">
            <a:normAutofit/>
          </a:bodyPr>
          <a:lstStyle/>
          <a:p>
            <a:r>
              <a:rPr lang="en-US" dirty="0"/>
              <a:t>Social Workers</a:t>
            </a:r>
          </a:p>
          <a:p>
            <a:r>
              <a:rPr lang="en-US" dirty="0"/>
              <a:t>Case Managers</a:t>
            </a:r>
          </a:p>
          <a:p>
            <a:r>
              <a:rPr lang="en-US" dirty="0"/>
              <a:t>Social Services Workers</a:t>
            </a:r>
          </a:p>
          <a:p>
            <a:r>
              <a:rPr lang="en-US" dirty="0"/>
              <a:t>First Responders</a:t>
            </a:r>
          </a:p>
          <a:p>
            <a:r>
              <a:rPr lang="en-US" dirty="0"/>
              <a:t>Nurses</a:t>
            </a:r>
          </a:p>
          <a:p>
            <a:r>
              <a:rPr lang="en-US" dirty="0"/>
              <a:t>Doctors</a:t>
            </a:r>
          </a:p>
          <a:p>
            <a:r>
              <a:rPr lang="en-US" dirty="0"/>
              <a:t>Teachers</a:t>
            </a:r>
          </a:p>
          <a:p>
            <a:r>
              <a:rPr lang="en-US" dirty="0"/>
              <a:t>Chaplains</a:t>
            </a:r>
          </a:p>
          <a:p>
            <a:r>
              <a:rPr lang="en-US" dirty="0"/>
              <a:t>Military </a:t>
            </a:r>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66296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EC7A-EAAB-40C0-8D77-C3105F733048}"/>
              </a:ext>
            </a:extLst>
          </p:cNvPr>
          <p:cNvSpPr>
            <a:spLocks noGrp="1"/>
          </p:cNvSpPr>
          <p:nvPr>
            <p:ph type="title"/>
          </p:nvPr>
        </p:nvSpPr>
        <p:spPr>
          <a:xfrm>
            <a:off x="1451580" y="804520"/>
            <a:ext cx="3530157" cy="1049235"/>
          </a:xfrm>
        </p:spPr>
        <p:txBody>
          <a:bodyPr>
            <a:normAutofit/>
          </a:bodyPr>
          <a:lstStyle/>
          <a:p>
            <a:r>
              <a:rPr lang="en-US" sz="3000" dirty="0"/>
              <a:t>Experiences of moral distress</a:t>
            </a:r>
          </a:p>
        </p:txBody>
      </p:sp>
      <p:sp>
        <p:nvSpPr>
          <p:cNvPr id="3" name="Content Placeholder 2">
            <a:extLst>
              <a:ext uri="{FF2B5EF4-FFF2-40B4-BE49-F238E27FC236}">
                <a16:creationId xmlns:a16="http://schemas.microsoft.com/office/drawing/2014/main" id="{0B3D986A-17C0-4EE7-93EB-5D19BEBCA182}"/>
              </a:ext>
            </a:extLst>
          </p:cNvPr>
          <p:cNvSpPr>
            <a:spLocks noGrp="1"/>
          </p:cNvSpPr>
          <p:nvPr>
            <p:ph idx="1"/>
          </p:nvPr>
        </p:nvSpPr>
        <p:spPr>
          <a:xfrm>
            <a:off x="1451581" y="2015732"/>
            <a:ext cx="3526523" cy="3450613"/>
          </a:xfrm>
        </p:spPr>
        <p:txBody>
          <a:bodyPr>
            <a:normAutofit/>
          </a:bodyPr>
          <a:lstStyle/>
          <a:p>
            <a:pPr>
              <a:lnSpc>
                <a:spcPct val="110000"/>
              </a:lnSpc>
            </a:pPr>
            <a:r>
              <a:rPr lang="en-US" sz="1600" dirty="0"/>
              <a:t>Threatens your sense of integrity </a:t>
            </a:r>
          </a:p>
          <a:p>
            <a:pPr>
              <a:lnSpc>
                <a:spcPct val="110000"/>
              </a:lnSpc>
            </a:pPr>
            <a:r>
              <a:rPr lang="en-US" sz="1600" dirty="0"/>
              <a:t>Leads to questioning your own values</a:t>
            </a:r>
          </a:p>
          <a:p>
            <a:pPr>
              <a:lnSpc>
                <a:spcPct val="110000"/>
              </a:lnSpc>
            </a:pPr>
            <a:r>
              <a:rPr lang="en-US" sz="1600" dirty="0"/>
              <a:t>Loss of trust in your own moral judgement</a:t>
            </a:r>
          </a:p>
          <a:p>
            <a:pPr>
              <a:lnSpc>
                <a:spcPct val="110000"/>
              </a:lnSpc>
            </a:pPr>
            <a:r>
              <a:rPr lang="en-US" sz="1600" dirty="0"/>
              <a:t>Feeling isolated and devalued</a:t>
            </a:r>
          </a:p>
          <a:p>
            <a:pPr>
              <a:lnSpc>
                <a:spcPct val="110000"/>
              </a:lnSpc>
            </a:pPr>
            <a:r>
              <a:rPr lang="en-US" sz="1600" dirty="0"/>
              <a:t>Compassion fatigue </a:t>
            </a:r>
          </a:p>
          <a:p>
            <a:pPr>
              <a:lnSpc>
                <a:spcPct val="110000"/>
              </a:lnSpc>
            </a:pPr>
            <a:r>
              <a:rPr lang="en-US" sz="1600" dirty="0"/>
              <a:t>Defensiveness</a:t>
            </a:r>
          </a:p>
          <a:p>
            <a:pPr>
              <a:lnSpc>
                <a:spcPct val="110000"/>
              </a:lnSpc>
            </a:pPr>
            <a:r>
              <a:rPr lang="en-US" sz="1600" dirty="0"/>
              <a:t>Moral Residue </a:t>
            </a:r>
          </a:p>
        </p:txBody>
      </p:sp>
      <p:grpSp>
        <p:nvGrpSpPr>
          <p:cNvPr id="19" name="Group 18">
            <a:extLst>
              <a:ext uri="{FF2B5EF4-FFF2-40B4-BE49-F238E27FC236}">
                <a16:creationId xmlns:a16="http://schemas.microsoft.com/office/drawing/2014/main" id="{52EE9E57-6761-41DA-9027-1C974C7A22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20" name="Rectangle 19">
              <a:extLst>
                <a:ext uri="{FF2B5EF4-FFF2-40B4-BE49-F238E27FC236}">
                  <a16:creationId xmlns:a16="http://schemas.microsoft.com/office/drawing/2014/main" id="{9A259651-E3A2-4994-9C7E-F9C996FEE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1C10BF1-7660-4980-8A86-050AC1679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0B3E85F7-A121-4BE2-94EF-7251990E2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682" y="988222"/>
            <a:ext cx="5134327" cy="4126145"/>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5088E48-0511-4F79-978D-78727655F4A4}"/>
              </a:ext>
            </a:extLst>
          </p:cNvPr>
          <p:cNvPicPr>
            <a:picLocks noChangeAspect="1"/>
          </p:cNvPicPr>
          <p:nvPr/>
        </p:nvPicPr>
        <p:blipFill>
          <a:blip r:embed="rId3"/>
          <a:stretch>
            <a:fillRect/>
          </a:stretch>
        </p:blipFill>
        <p:spPr>
          <a:xfrm>
            <a:off x="6093926" y="1247376"/>
            <a:ext cx="4821551" cy="3604109"/>
          </a:xfrm>
          <a:prstGeom prst="rect">
            <a:avLst/>
          </a:prstGeom>
        </p:spPr>
      </p:pic>
    </p:spTree>
    <p:extLst>
      <p:ext uri="{BB962C8B-B14F-4D97-AF65-F5344CB8AC3E}">
        <p14:creationId xmlns:p14="http://schemas.microsoft.com/office/powerpoint/2010/main" val="1211329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28529D-3806-4997-BB82-80EE5AF9D75C}"/>
              </a:ext>
            </a:extLst>
          </p:cNvPr>
          <p:cNvSpPr>
            <a:spLocks noGrp="1"/>
          </p:cNvSpPr>
          <p:nvPr>
            <p:ph type="title"/>
          </p:nvPr>
        </p:nvSpPr>
        <p:spPr>
          <a:xfrm>
            <a:off x="1451579" y="804519"/>
            <a:ext cx="9291215" cy="1049235"/>
          </a:xfrm>
        </p:spPr>
        <p:txBody>
          <a:bodyPr>
            <a:normAutofit/>
          </a:bodyPr>
          <a:lstStyle/>
          <a:p>
            <a:r>
              <a:rPr lang="en-US" dirty="0"/>
              <a:t>Situations leading to moral distress in an organization </a:t>
            </a:r>
          </a:p>
        </p:txBody>
      </p:sp>
      <p:cxnSp>
        <p:nvCxnSpPr>
          <p:cNvPr id="11"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B77D2B14-8966-4683-A6BE-7937E3A55B44}"/>
              </a:ext>
            </a:extLst>
          </p:cNvPr>
          <p:cNvGraphicFramePr>
            <a:graphicFrameLocks noGrp="1"/>
          </p:cNvGraphicFramePr>
          <p:nvPr>
            <p:ph idx="1"/>
            <p:extLst>
              <p:ext uri="{D42A27DB-BD31-4B8C-83A1-F6EECF244321}">
                <p14:modId xmlns:p14="http://schemas.microsoft.com/office/powerpoint/2010/main" val="3314290346"/>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452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D98EF-1F33-4C47-B5A6-C63070492BBA}"/>
              </a:ext>
            </a:extLst>
          </p:cNvPr>
          <p:cNvSpPr>
            <a:spLocks noGrp="1"/>
          </p:cNvSpPr>
          <p:nvPr>
            <p:ph type="title"/>
          </p:nvPr>
        </p:nvSpPr>
        <p:spPr/>
        <p:txBody>
          <a:bodyPr/>
          <a:lstStyle/>
          <a:p>
            <a:r>
              <a:rPr lang="en-US" dirty="0"/>
              <a:t>Consequences of moral distress</a:t>
            </a:r>
          </a:p>
        </p:txBody>
      </p:sp>
      <p:sp>
        <p:nvSpPr>
          <p:cNvPr id="3" name="Content Placeholder 2">
            <a:extLst>
              <a:ext uri="{FF2B5EF4-FFF2-40B4-BE49-F238E27FC236}">
                <a16:creationId xmlns:a16="http://schemas.microsoft.com/office/drawing/2014/main" id="{84E84284-1B7D-407F-92DA-C61CA7209330}"/>
              </a:ext>
            </a:extLst>
          </p:cNvPr>
          <p:cNvSpPr>
            <a:spLocks noGrp="1"/>
          </p:cNvSpPr>
          <p:nvPr>
            <p:ph idx="1"/>
          </p:nvPr>
        </p:nvSpPr>
        <p:spPr>
          <a:xfrm>
            <a:off x="1451579" y="2015732"/>
            <a:ext cx="3978837" cy="3450613"/>
          </a:xfrm>
        </p:spPr>
        <p:txBody>
          <a:bodyPr/>
          <a:lstStyle/>
          <a:p>
            <a:r>
              <a:rPr lang="en-US" dirty="0"/>
              <a:t>Organizational </a:t>
            </a:r>
          </a:p>
          <a:p>
            <a:pPr lvl="1"/>
            <a:r>
              <a:rPr lang="en-US" dirty="0"/>
              <a:t>Turn-over</a:t>
            </a:r>
          </a:p>
          <a:p>
            <a:pPr lvl="1"/>
            <a:r>
              <a:rPr lang="en-US" dirty="0"/>
              <a:t>Client Safety Risks</a:t>
            </a:r>
          </a:p>
          <a:p>
            <a:pPr lvl="1"/>
            <a:r>
              <a:rPr lang="en-US" dirty="0"/>
              <a:t>Reduced Quality of Care</a:t>
            </a:r>
          </a:p>
          <a:p>
            <a:pPr lvl="1"/>
            <a:r>
              <a:rPr lang="en-US" dirty="0"/>
              <a:t>Absenteeism </a:t>
            </a:r>
          </a:p>
          <a:p>
            <a:pPr lvl="1"/>
            <a:r>
              <a:rPr lang="en-US" dirty="0"/>
              <a:t>Low job satisfaction/morale </a:t>
            </a:r>
          </a:p>
        </p:txBody>
      </p:sp>
      <p:sp>
        <p:nvSpPr>
          <p:cNvPr id="5" name="Content Placeholder 2">
            <a:extLst>
              <a:ext uri="{FF2B5EF4-FFF2-40B4-BE49-F238E27FC236}">
                <a16:creationId xmlns:a16="http://schemas.microsoft.com/office/drawing/2014/main" id="{07DDAA7C-82C7-4748-B355-1E4C335A767A}"/>
              </a:ext>
            </a:extLst>
          </p:cNvPr>
          <p:cNvSpPr txBox="1">
            <a:spLocks/>
          </p:cNvSpPr>
          <p:nvPr/>
        </p:nvSpPr>
        <p:spPr>
          <a:xfrm>
            <a:off x="6761584" y="2015732"/>
            <a:ext cx="3978837"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a:t>Individual </a:t>
            </a:r>
          </a:p>
          <a:p>
            <a:pPr lvl="1"/>
            <a:r>
              <a:rPr lang="en-US" dirty="0"/>
              <a:t>Depression</a:t>
            </a:r>
          </a:p>
          <a:p>
            <a:pPr lvl="1"/>
            <a:r>
              <a:rPr lang="en-US" dirty="0"/>
              <a:t>Anxiety</a:t>
            </a:r>
          </a:p>
          <a:p>
            <a:pPr lvl="1"/>
            <a:r>
              <a:rPr lang="en-US" dirty="0"/>
              <a:t>PTSD</a:t>
            </a:r>
          </a:p>
          <a:p>
            <a:pPr lvl="1"/>
            <a:r>
              <a:rPr lang="en-US" dirty="0"/>
              <a:t>Substance Abuse </a:t>
            </a:r>
          </a:p>
          <a:p>
            <a:pPr lvl="1"/>
            <a:r>
              <a:rPr lang="en-US" dirty="0"/>
              <a:t>Suicide </a:t>
            </a:r>
          </a:p>
        </p:txBody>
      </p:sp>
    </p:spTree>
    <p:extLst>
      <p:ext uri="{BB962C8B-B14F-4D97-AF65-F5344CB8AC3E}">
        <p14:creationId xmlns:p14="http://schemas.microsoft.com/office/powerpoint/2010/main" val="2643825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2D2BCB06-A27D-4DCC-9346-EE72E0BFFCE0}"/>
              </a:ext>
            </a:extLst>
          </p:cNvPr>
          <p:cNvSpPr>
            <a:spLocks noGrp="1"/>
          </p:cNvSpPr>
          <p:nvPr>
            <p:ph type="title"/>
          </p:nvPr>
        </p:nvSpPr>
        <p:spPr>
          <a:xfrm>
            <a:off x="1451579" y="2303047"/>
            <a:ext cx="3272093" cy="2674198"/>
          </a:xfrm>
        </p:spPr>
        <p:txBody>
          <a:bodyPr anchor="t">
            <a:normAutofit/>
          </a:bodyPr>
          <a:lstStyle/>
          <a:p>
            <a:r>
              <a:rPr lang="en-US" dirty="0"/>
              <a:t>Covid-19</a:t>
            </a:r>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9C226F51-2069-4D18-AF81-2D87E97CF73F}"/>
              </a:ext>
            </a:extLst>
          </p:cNvPr>
          <p:cNvGraphicFramePr>
            <a:graphicFrameLocks noGrp="1"/>
          </p:cNvGraphicFramePr>
          <p:nvPr>
            <p:ph idx="1"/>
            <p:extLst>
              <p:ext uri="{D42A27DB-BD31-4B8C-83A1-F6EECF244321}">
                <p14:modId xmlns:p14="http://schemas.microsoft.com/office/powerpoint/2010/main" val="2641308194"/>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4867160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1476</TotalTime>
  <Words>3717</Words>
  <Application>Microsoft Office PowerPoint</Application>
  <PresentationFormat>Widescreen</PresentationFormat>
  <Paragraphs>233</Paragraphs>
  <Slides>24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Rockwell</vt:lpstr>
      <vt:lpstr>Gallery</vt:lpstr>
      <vt:lpstr>Moral Distress in Covid-19 </vt:lpstr>
      <vt:lpstr>Learning Objectives</vt:lpstr>
      <vt:lpstr>What is Moral distress? </vt:lpstr>
      <vt:lpstr>Related concepts </vt:lpstr>
      <vt:lpstr>Who experiences moral distress</vt:lpstr>
      <vt:lpstr>Experiences of moral distress</vt:lpstr>
      <vt:lpstr>Situations leading to moral distress in an organization </vt:lpstr>
      <vt:lpstr>Consequences of moral distress</vt:lpstr>
      <vt:lpstr>Covid-19</vt:lpstr>
      <vt:lpstr>Ethical tension </vt:lpstr>
      <vt:lpstr>Covid-19 Sources of moral distress</vt:lpstr>
      <vt:lpstr>Types of Covid-19 Moral Distress </vt:lpstr>
      <vt:lpstr>Voices from the Frontline  #moraldistress </vt:lpstr>
      <vt:lpstr>Framework for moral distress utilizing  global disaster medicine </vt:lpstr>
      <vt:lpstr>Authoritative Ethical guidance can minimize moral distress </vt:lpstr>
      <vt:lpstr>Authoritative ethical guidance can minimize moral distress </vt:lpstr>
      <vt:lpstr>Little evidence for intervention </vt:lpstr>
      <vt:lpstr>What helps? </vt:lpstr>
      <vt:lpstr>Organizational strategies </vt:lpstr>
      <vt:lpstr>Personal Strategies </vt:lpstr>
      <vt:lpstr>Strategies for mitigating moral distress </vt:lpstr>
      <vt:lpstr>A call for moral community </vt:lpstr>
      <vt:lpstr>References </vt:lpstr>
      <vt:lpstr>References continued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Moral Distress in Covid-19</dc:title>
  <dc:creator>Tritt, Megan E</dc:creator>
  <cp:lastModifiedBy>Tritt, Megan E</cp:lastModifiedBy>
  <cp:revision>30</cp:revision>
  <dcterms:created xsi:type="dcterms:W3CDTF">2021-07-26T13:53:52Z</dcterms:created>
  <dcterms:modified xsi:type="dcterms:W3CDTF">2021-08-25T18:46:14Z</dcterms:modified>
</cp:coreProperties>
</file>