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7" r:id="rId2"/>
  </p:sldMasterIdLst>
  <p:notesMasterIdLst>
    <p:notesMasterId r:id="rId21"/>
  </p:notesMasterIdLst>
  <p:sldIdLst>
    <p:sldId id="257" r:id="rId3"/>
    <p:sldId id="263" r:id="rId4"/>
    <p:sldId id="264" r:id="rId5"/>
    <p:sldId id="258" r:id="rId6"/>
    <p:sldId id="260" r:id="rId7"/>
    <p:sldId id="259" r:id="rId8"/>
    <p:sldId id="262" r:id="rId9"/>
    <p:sldId id="270" r:id="rId10"/>
    <p:sldId id="265" r:id="rId11"/>
    <p:sldId id="266" r:id="rId12"/>
    <p:sldId id="267" r:id="rId13"/>
    <p:sldId id="268" r:id="rId14"/>
    <p:sldId id="269" r:id="rId15"/>
    <p:sldId id="274" r:id="rId16"/>
    <p:sldId id="275" r:id="rId17"/>
    <p:sldId id="273" r:id="rId18"/>
    <p:sldId id="271" r:id="rId19"/>
    <p:sldId id="272"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064" autoAdjust="0"/>
    <p:restoredTop sz="86449" autoAdjust="0"/>
  </p:normalViewPr>
  <p:slideViewPr>
    <p:cSldViewPr snapToGrid="0">
      <p:cViewPr varScale="1">
        <p:scale>
          <a:sx n="59" d="100"/>
          <a:sy n="59" d="100"/>
        </p:scale>
        <p:origin x="500" y="60"/>
      </p:cViewPr>
      <p:guideLst/>
    </p:cSldViewPr>
  </p:slideViewPr>
  <p:outlineViewPr>
    <p:cViewPr>
      <p:scale>
        <a:sx n="33" d="100"/>
        <a:sy n="33" d="100"/>
      </p:scale>
      <p:origin x="0" y="-33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2C9E51F-933C-4310-A052-35268A79E7CA}" type="datetimeFigureOut">
              <a:rPr lang="en-US" smtClean="0"/>
              <a:t>8/23/2021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1B8FF6-D163-43B2-B13C-FB972D81FA0E}" type="slidenum">
              <a:rPr lang="en-US" smtClean="0"/>
              <a:t>‹#›</a:t>
            </a:fld>
            <a:endParaRPr lang="en-US"/>
          </a:p>
        </p:txBody>
      </p:sp>
    </p:spTree>
    <p:extLst>
      <p:ext uri="{BB962C8B-B14F-4D97-AF65-F5344CB8AC3E}">
        <p14:creationId xmlns:p14="http://schemas.microsoft.com/office/powerpoint/2010/main" val="69602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1B8FF6-D163-43B2-B13C-FB972D81FA0E}" type="slidenum">
              <a:rPr lang="en-US" smtClean="0"/>
              <a:t>1</a:t>
            </a:fld>
            <a:endParaRPr lang="en-US"/>
          </a:p>
        </p:txBody>
      </p:sp>
    </p:spTree>
    <p:extLst>
      <p:ext uri="{BB962C8B-B14F-4D97-AF65-F5344CB8AC3E}">
        <p14:creationId xmlns:p14="http://schemas.microsoft.com/office/powerpoint/2010/main" val="31086918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Early adaptors of technology applications for case management have traditionally been rural settings.  With COVID-19 telehealth was thrust upon the case management service delivery system through the increased use of telephone, video consultation, and zoom-like meetings.  What has worked well for our service-recipients and what do we still need to work on.  Does our Code of Ethics address the acute challenges that you have experienced as we move toward increased use of technology?</a:t>
            </a:r>
          </a:p>
          <a:p>
            <a:endParaRPr lang="en-US" dirty="0"/>
          </a:p>
        </p:txBody>
      </p:sp>
      <p:sp>
        <p:nvSpPr>
          <p:cNvPr id="4" name="Slide Number Placeholder 3"/>
          <p:cNvSpPr>
            <a:spLocks noGrp="1"/>
          </p:cNvSpPr>
          <p:nvPr>
            <p:ph type="sldNum" sz="quarter" idx="10"/>
          </p:nvPr>
        </p:nvSpPr>
        <p:spPr/>
        <p:txBody>
          <a:bodyPr/>
          <a:lstStyle/>
          <a:p>
            <a:fld id="{CA1B8FF6-D163-43B2-B13C-FB972D81FA0E}" type="slidenum">
              <a:rPr lang="en-US" smtClean="0"/>
              <a:t>18</a:t>
            </a:fld>
            <a:endParaRPr lang="en-US"/>
          </a:p>
        </p:txBody>
      </p:sp>
    </p:spTree>
    <p:extLst>
      <p:ext uri="{BB962C8B-B14F-4D97-AF65-F5344CB8AC3E}">
        <p14:creationId xmlns:p14="http://schemas.microsoft.com/office/powerpoint/2010/main" val="2718531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A1B8FF6-D163-43B2-B13C-FB972D81FA0E}" type="slidenum">
              <a:rPr lang="en-US" smtClean="0"/>
              <a:t>3</a:t>
            </a:fld>
            <a:endParaRPr lang="en-US"/>
          </a:p>
        </p:txBody>
      </p:sp>
    </p:spTree>
    <p:extLst>
      <p:ext uri="{BB962C8B-B14F-4D97-AF65-F5344CB8AC3E}">
        <p14:creationId xmlns:p14="http://schemas.microsoft.com/office/powerpoint/2010/main" val="15378502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reason for a code of ethics:</a:t>
            </a:r>
            <a:r>
              <a:rPr lang="en-US" baseline="0" dirty="0"/>
              <a:t>  Professionalize case management.  Every profession has knowledge base, skill base, and a set of ethical standards.  Effort started a few years ago..  Process of review at the committee level and then at the conference.</a:t>
            </a:r>
          </a:p>
        </p:txBody>
      </p:sp>
      <p:sp>
        <p:nvSpPr>
          <p:cNvPr id="4" name="Slide Number Placeholder 3"/>
          <p:cNvSpPr>
            <a:spLocks noGrp="1"/>
          </p:cNvSpPr>
          <p:nvPr>
            <p:ph type="sldNum" sz="quarter" idx="10"/>
          </p:nvPr>
        </p:nvSpPr>
        <p:spPr/>
        <p:txBody>
          <a:bodyPr/>
          <a:lstStyle/>
          <a:p>
            <a:fld id="{914DC723-DD13-44A4-9404-1C7FAF305CC9}"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34897017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Laws</a:t>
            </a:r>
            <a:r>
              <a:rPr lang="en-US" baseline="0" dirty="0"/>
              <a:t> and regulation supersede code mandates.  Although CM’s could experience conflict between what is their understanding of the law and their understanding of the code and their own personal moral code.  Supervision is suggested as the best way of handling this seemingly difficult situation.</a:t>
            </a:r>
            <a:endParaRPr lang="en-US" dirty="0"/>
          </a:p>
        </p:txBody>
      </p:sp>
      <p:sp>
        <p:nvSpPr>
          <p:cNvPr id="4" name="Slide Number Placeholder 3"/>
          <p:cNvSpPr>
            <a:spLocks noGrp="1"/>
          </p:cNvSpPr>
          <p:nvPr>
            <p:ph type="sldNum" sz="quarter" idx="10"/>
          </p:nvPr>
        </p:nvSpPr>
        <p:spPr/>
        <p:txBody>
          <a:bodyPr/>
          <a:lstStyle/>
          <a:p>
            <a:fld id="{914DC723-DD13-44A4-9404-1C7FAF305CC9}" type="slidenum">
              <a:rPr lang="en-US" smtClean="0">
                <a:solidFill>
                  <a:prstClr val="black"/>
                </a:solidFill>
              </a:rPr>
              <a:pPr/>
              <a:t>5</a:t>
            </a:fld>
            <a:endParaRPr lang="en-US">
              <a:solidFill>
                <a:prstClr val="black"/>
              </a:solidFill>
            </a:endParaRPr>
          </a:p>
        </p:txBody>
      </p:sp>
    </p:spTree>
    <p:extLst>
      <p:ext uri="{BB962C8B-B14F-4D97-AF65-F5344CB8AC3E}">
        <p14:creationId xmlns:p14="http://schemas.microsoft.com/office/powerpoint/2010/main" val="4682295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a:t>
            </a:r>
            <a:r>
              <a:rPr lang="en-US" baseline="0" dirty="0"/>
              <a:t> an adaptation of the Ethical Principles Screen by Frank </a:t>
            </a:r>
            <a:r>
              <a:rPr lang="en-US" baseline="0" dirty="0" err="1"/>
              <a:t>Loewenberg</a:t>
            </a:r>
            <a:r>
              <a:rPr lang="en-US" baseline="0" dirty="0"/>
              <a:t> and Ralph </a:t>
            </a:r>
            <a:r>
              <a:rPr lang="en-US" baseline="0" dirty="0" err="1"/>
              <a:t>Dolgoff</a:t>
            </a:r>
            <a:r>
              <a:rPr lang="en-US" baseline="0" dirty="0"/>
              <a:t> (1996) </a:t>
            </a:r>
            <a:r>
              <a:rPr lang="en-US" i="1" baseline="0" dirty="0"/>
              <a:t>Ethical Decisions for Social Work Practice 5</a:t>
            </a:r>
            <a:r>
              <a:rPr lang="en-US" i="1" baseline="30000" dirty="0"/>
              <a:t>th</a:t>
            </a:r>
            <a:r>
              <a:rPr lang="en-US" i="1" baseline="0" dirty="0"/>
              <a:t> Ed </a:t>
            </a:r>
            <a:r>
              <a:rPr lang="en-US" i="1" baseline="0" dirty="0" err="1"/>
              <a:t>Peackock</a:t>
            </a:r>
            <a:r>
              <a:rPr lang="en-US" i="1" baseline="0" dirty="0"/>
              <a:t> publishing Itasca, Illinois</a:t>
            </a:r>
            <a:endParaRPr lang="en-US" dirty="0"/>
          </a:p>
        </p:txBody>
      </p:sp>
      <p:sp>
        <p:nvSpPr>
          <p:cNvPr id="4" name="Slide Number Placeholder 3"/>
          <p:cNvSpPr>
            <a:spLocks noGrp="1"/>
          </p:cNvSpPr>
          <p:nvPr>
            <p:ph type="sldNum" sz="quarter" idx="10"/>
          </p:nvPr>
        </p:nvSpPr>
        <p:spPr/>
        <p:txBody>
          <a:bodyPr/>
          <a:lstStyle/>
          <a:p>
            <a:fld id="{CA1B8FF6-D163-43B2-B13C-FB972D81FA0E}" type="slidenum">
              <a:rPr lang="en-US" smtClean="0"/>
              <a:t>7</a:t>
            </a:fld>
            <a:endParaRPr lang="en-US"/>
          </a:p>
        </p:txBody>
      </p:sp>
    </p:spTree>
    <p:extLst>
      <p:ext uri="{BB962C8B-B14F-4D97-AF65-F5344CB8AC3E}">
        <p14:creationId xmlns:p14="http://schemas.microsoft.com/office/powerpoint/2010/main" val="21776852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666666"/>
                </a:solidFill>
                <a:effectLst/>
                <a:latin typeface="Roboto" panose="020B0604020202020204" pitchFamily="2" charset="0"/>
              </a:rPr>
              <a:t>The Socratic method or Socratic debate is a form of cooperative dialogue between individuals, based on asking and answering questions to stimulate critical thinking and to draw out ideas and underlying presuppositions. It is named after the Classical Greek philosopher Socrates and is used to help further mutual understanding.</a:t>
            </a:r>
            <a:endParaRPr lang="en-US" dirty="0"/>
          </a:p>
          <a:p>
            <a:endParaRPr lang="en-US" dirty="0"/>
          </a:p>
        </p:txBody>
      </p:sp>
      <p:sp>
        <p:nvSpPr>
          <p:cNvPr id="4" name="Slide Number Placeholder 3"/>
          <p:cNvSpPr>
            <a:spLocks noGrp="1"/>
          </p:cNvSpPr>
          <p:nvPr>
            <p:ph type="sldNum" sz="quarter" idx="10"/>
          </p:nvPr>
        </p:nvSpPr>
        <p:spPr/>
        <p:txBody>
          <a:bodyPr/>
          <a:lstStyle/>
          <a:p>
            <a:fld id="{CA1B8FF6-D163-43B2-B13C-FB972D81FA0E}" type="slidenum">
              <a:rPr lang="en-US" smtClean="0"/>
              <a:t>8</a:t>
            </a:fld>
            <a:endParaRPr lang="en-US"/>
          </a:p>
        </p:txBody>
      </p:sp>
    </p:spTree>
    <p:extLst>
      <p:ext uri="{BB962C8B-B14F-4D97-AF65-F5344CB8AC3E}">
        <p14:creationId xmlns:p14="http://schemas.microsoft.com/office/powerpoint/2010/main" val="19068906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After discussion let the participants know:  This is a true example with name changes.  In actuality, Jose was experiencing the side effects of too much medication that were prescribed for side effects!  He was very uncomfortable.  If the medical personnel had spent more time with Jose and/or gotten information from his CM they might have prescribed </a:t>
            </a:r>
            <a:r>
              <a:rPr lang="en-US" dirty="0" err="1"/>
              <a:t>physostigmine</a:t>
            </a:r>
            <a:r>
              <a:rPr lang="en-US" dirty="0"/>
              <a:t>. </a:t>
            </a:r>
            <a:r>
              <a:rPr lang="en-US" b="0" i="0" dirty="0" err="1">
                <a:solidFill>
                  <a:srgbClr val="666666"/>
                </a:solidFill>
                <a:effectLst/>
                <a:latin typeface="Roboto" panose="02000000000000000000" pitchFamily="2" charset="0"/>
              </a:rPr>
              <a:t>Physostigmine</a:t>
            </a:r>
            <a:r>
              <a:rPr lang="en-US" b="0" i="0" dirty="0">
                <a:solidFill>
                  <a:srgbClr val="666666"/>
                </a:solidFill>
                <a:effectLst/>
                <a:latin typeface="Roboto" panose="02000000000000000000" pitchFamily="2" charset="0"/>
              </a:rPr>
              <a:t> is used to reverse the effects of certain drugs or substances that interfere with this nerve-muscle communication. Such substances include atropine, scopolamine, belladonna, antihistamines, some antidepressants, and other anticholinergic (AN </a:t>
            </a:r>
            <a:r>
              <a:rPr lang="en-US" b="0" i="0" dirty="0" err="1">
                <a:solidFill>
                  <a:srgbClr val="666666"/>
                </a:solidFill>
                <a:effectLst/>
                <a:latin typeface="Roboto" panose="02000000000000000000" pitchFamily="2" charset="0"/>
              </a:rPr>
              <a:t>tye</a:t>
            </a:r>
            <a:r>
              <a:rPr lang="en-US" b="0" i="0" dirty="0">
                <a:solidFill>
                  <a:srgbClr val="666666"/>
                </a:solidFill>
                <a:effectLst/>
                <a:latin typeface="Roboto" panose="02000000000000000000" pitchFamily="2" charset="0"/>
              </a:rPr>
              <a:t> KOE </a:t>
            </a:r>
            <a:r>
              <a:rPr lang="en-US" b="0" i="0" dirty="0" err="1">
                <a:solidFill>
                  <a:srgbClr val="666666"/>
                </a:solidFill>
                <a:effectLst/>
                <a:latin typeface="Roboto" panose="02000000000000000000" pitchFamily="2" charset="0"/>
              </a:rPr>
              <a:t>lin</a:t>
            </a:r>
            <a:r>
              <a:rPr lang="en-US" b="0" i="0" dirty="0">
                <a:solidFill>
                  <a:srgbClr val="666666"/>
                </a:solidFill>
                <a:effectLst/>
                <a:latin typeface="Roboto" panose="02000000000000000000" pitchFamily="2" charset="0"/>
              </a:rPr>
              <a:t> ER </a:t>
            </a:r>
            <a:r>
              <a:rPr lang="en-US" b="0" i="0" dirty="0" err="1">
                <a:solidFill>
                  <a:srgbClr val="666666"/>
                </a:solidFill>
                <a:effectLst/>
                <a:latin typeface="Roboto" panose="02000000000000000000" pitchFamily="2" charset="0"/>
              </a:rPr>
              <a:t>jik</a:t>
            </a:r>
            <a:r>
              <a:rPr lang="en-US" b="0" i="0" dirty="0">
                <a:solidFill>
                  <a:srgbClr val="666666"/>
                </a:solidFill>
                <a:effectLst/>
                <a:latin typeface="Roboto" panose="02000000000000000000" pitchFamily="2" charset="0"/>
              </a:rPr>
              <a:t>) drugs.</a:t>
            </a:r>
            <a:endParaRPr lang="en-US" dirty="0"/>
          </a:p>
          <a:p>
            <a:endParaRPr lang="en-US" dirty="0"/>
          </a:p>
        </p:txBody>
      </p:sp>
      <p:sp>
        <p:nvSpPr>
          <p:cNvPr id="4" name="Slide Number Placeholder 3"/>
          <p:cNvSpPr>
            <a:spLocks noGrp="1"/>
          </p:cNvSpPr>
          <p:nvPr>
            <p:ph type="sldNum" sz="quarter" idx="10"/>
          </p:nvPr>
        </p:nvSpPr>
        <p:spPr/>
        <p:txBody>
          <a:bodyPr/>
          <a:lstStyle/>
          <a:p>
            <a:fld id="{CA1B8FF6-D163-43B2-B13C-FB972D81FA0E}" type="slidenum">
              <a:rPr lang="en-US" smtClean="0"/>
              <a:t>15</a:t>
            </a:fld>
            <a:endParaRPr lang="en-US"/>
          </a:p>
        </p:txBody>
      </p:sp>
    </p:spTree>
    <p:extLst>
      <p:ext uri="{BB962C8B-B14F-4D97-AF65-F5344CB8AC3E}">
        <p14:creationId xmlns:p14="http://schemas.microsoft.com/office/powerpoint/2010/main" val="29407824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There is no single globally accepted definition of “diversity.” Depending on the region you operate in, it may connote issues of race, ethnicity, nationality, class, language, age, gender, sexual orientation, income, social class, physical ability, religion, or learning style. It may include all of these or none of them.  The different dynamics and definitions of diversity and inclusion have raised the profile of cultural competency and the importance of case managers’ ability to conduct their business effectively in any place and at any time.  How do the acute challenges listed on this slide resonate with you?  What challenges relative to diversity and inclusion have you encountered that are not included here?  Are the NACM Code of Ethics applicable to these challenges?</a:t>
            </a:r>
          </a:p>
          <a:p>
            <a:endParaRPr lang="en-US" dirty="0"/>
          </a:p>
        </p:txBody>
      </p:sp>
      <p:sp>
        <p:nvSpPr>
          <p:cNvPr id="4" name="Slide Number Placeholder 3"/>
          <p:cNvSpPr>
            <a:spLocks noGrp="1"/>
          </p:cNvSpPr>
          <p:nvPr>
            <p:ph type="sldNum" sz="quarter" idx="10"/>
          </p:nvPr>
        </p:nvSpPr>
        <p:spPr/>
        <p:txBody>
          <a:bodyPr/>
          <a:lstStyle/>
          <a:p>
            <a:fld id="{CA1B8FF6-D163-43B2-B13C-FB972D81FA0E}" type="slidenum">
              <a:rPr lang="en-US" smtClean="0"/>
              <a:t>16</a:t>
            </a:fld>
            <a:endParaRPr lang="en-US"/>
          </a:p>
        </p:txBody>
      </p:sp>
    </p:spTree>
    <p:extLst>
      <p:ext uri="{BB962C8B-B14F-4D97-AF65-F5344CB8AC3E}">
        <p14:creationId xmlns:p14="http://schemas.microsoft.com/office/powerpoint/2010/main" val="14174614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COVID-19 pandemic is a powerful reminder that we live in a highly complex and unpredictable world for case management related delivery organizations.  Effective responses to the pandemic have required departures from many conventional practices.  This slide lists a few of the well-published issues.  There are many more.  Does our Code of Ethics provide language to address the areas listed here as well as the additional challenges that you and your agencies have experienced?</a:t>
            </a:r>
          </a:p>
          <a:p>
            <a:endParaRPr lang="en-US" dirty="0"/>
          </a:p>
        </p:txBody>
      </p:sp>
      <p:sp>
        <p:nvSpPr>
          <p:cNvPr id="4" name="Slide Number Placeholder 3"/>
          <p:cNvSpPr>
            <a:spLocks noGrp="1"/>
          </p:cNvSpPr>
          <p:nvPr>
            <p:ph type="sldNum" sz="quarter" idx="10"/>
          </p:nvPr>
        </p:nvSpPr>
        <p:spPr/>
        <p:txBody>
          <a:bodyPr/>
          <a:lstStyle/>
          <a:p>
            <a:fld id="{CA1B8FF6-D163-43B2-B13C-FB972D81FA0E}" type="slidenum">
              <a:rPr lang="en-US" smtClean="0"/>
              <a:t>17</a:t>
            </a:fld>
            <a:endParaRPr lang="en-US"/>
          </a:p>
        </p:txBody>
      </p:sp>
    </p:spTree>
    <p:extLst>
      <p:ext uri="{BB962C8B-B14F-4D97-AF65-F5344CB8AC3E}">
        <p14:creationId xmlns:p14="http://schemas.microsoft.com/office/powerpoint/2010/main" val="37309209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49E9ADB-F333-465D-914E-9556B63021DC}" type="datetimeFigureOut">
              <a:rPr lang="en-US" smtClean="0"/>
              <a:t>8/23/2021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8BF24C-B6D5-4D6A-A9AF-110041CCC9BE}" type="slidenum">
              <a:rPr lang="en-US" smtClean="0"/>
              <a:t>‹#›</a:t>
            </a:fld>
            <a:endParaRPr lang="en-US"/>
          </a:p>
        </p:txBody>
      </p:sp>
    </p:spTree>
    <p:extLst>
      <p:ext uri="{BB962C8B-B14F-4D97-AF65-F5344CB8AC3E}">
        <p14:creationId xmlns:p14="http://schemas.microsoft.com/office/powerpoint/2010/main" val="2061229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49E9ADB-F333-465D-914E-9556B63021DC}" type="datetimeFigureOut">
              <a:rPr lang="en-US" smtClean="0"/>
              <a:t>8/23/2021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8BF24C-B6D5-4D6A-A9AF-110041CCC9BE}" type="slidenum">
              <a:rPr lang="en-US" smtClean="0"/>
              <a:t>‹#›</a:t>
            </a:fld>
            <a:endParaRPr lang="en-US"/>
          </a:p>
        </p:txBody>
      </p:sp>
    </p:spTree>
    <p:extLst>
      <p:ext uri="{BB962C8B-B14F-4D97-AF65-F5344CB8AC3E}">
        <p14:creationId xmlns:p14="http://schemas.microsoft.com/office/powerpoint/2010/main" val="1014986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49E9ADB-F333-465D-914E-9556B63021DC}" type="datetimeFigureOut">
              <a:rPr lang="en-US" smtClean="0"/>
              <a:t>8/23/2021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8BF24C-B6D5-4D6A-A9AF-110041CCC9BE}" type="slidenum">
              <a:rPr lang="en-US" smtClean="0"/>
              <a:t>‹#›</a:t>
            </a:fld>
            <a:endParaRPr lang="en-US"/>
          </a:p>
        </p:txBody>
      </p:sp>
    </p:spTree>
    <p:extLst>
      <p:ext uri="{BB962C8B-B14F-4D97-AF65-F5344CB8AC3E}">
        <p14:creationId xmlns:p14="http://schemas.microsoft.com/office/powerpoint/2010/main" val="2874977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solidFill>
                  <a:srgbClr val="58595B">
                    <a:tint val="75000"/>
                  </a:srgbClr>
                </a:solidFill>
              </a:rPr>
              <a:pPr/>
              <a:t>8/23/2021</a:t>
            </a:fld>
            <a:endParaRPr lang="en-US" dirty="0">
              <a:solidFill>
                <a:srgbClr val="58595B">
                  <a:tint val="75000"/>
                </a:srgbClr>
              </a:solidFill>
            </a:endParaRPr>
          </a:p>
        </p:txBody>
      </p:sp>
      <p:sp>
        <p:nvSpPr>
          <p:cNvPr id="5" name="Footer Placeholder 4"/>
          <p:cNvSpPr>
            <a:spLocks noGrp="1"/>
          </p:cNvSpPr>
          <p:nvPr>
            <p:ph type="ftr" sz="quarter" idx="11"/>
          </p:nvPr>
        </p:nvSpPr>
        <p:spPr/>
        <p:txBody>
          <a:bodyPr/>
          <a:lstStyle/>
          <a:p>
            <a:endParaRPr lang="en-US" dirty="0">
              <a:solidFill>
                <a:srgbClr val="58595B">
                  <a:tint val="75000"/>
                </a:srgbClr>
              </a:solidFill>
            </a:endParaRP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649691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solidFill>
                  <a:srgbClr val="58595B">
                    <a:tint val="75000"/>
                  </a:srgbClr>
                </a:solidFill>
              </a:rPr>
              <a:pPr/>
              <a:t>8/23/2021</a:t>
            </a:fld>
            <a:endParaRPr lang="en-US" dirty="0">
              <a:solidFill>
                <a:srgbClr val="58595B">
                  <a:tint val="75000"/>
                </a:srgbClr>
              </a:solidFill>
            </a:endParaRPr>
          </a:p>
        </p:txBody>
      </p:sp>
      <p:sp>
        <p:nvSpPr>
          <p:cNvPr id="5" name="Footer Placeholder 4"/>
          <p:cNvSpPr>
            <a:spLocks noGrp="1"/>
          </p:cNvSpPr>
          <p:nvPr>
            <p:ph type="ftr" sz="quarter" idx="11"/>
          </p:nvPr>
        </p:nvSpPr>
        <p:spPr/>
        <p:txBody>
          <a:bodyPr/>
          <a:lstStyle/>
          <a:p>
            <a:endParaRPr lang="en-US" dirty="0">
              <a:solidFill>
                <a:srgbClr val="58595B">
                  <a:tint val="75000"/>
                </a:srgb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189797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solidFill>
                  <a:srgbClr val="58595B">
                    <a:tint val="75000"/>
                  </a:srgbClr>
                </a:solidFill>
              </a:rPr>
              <a:pPr/>
              <a:t>8/23/2021</a:t>
            </a:fld>
            <a:endParaRPr lang="en-US" dirty="0">
              <a:solidFill>
                <a:srgbClr val="58595B">
                  <a:tint val="75000"/>
                </a:srgbClr>
              </a:solidFill>
            </a:endParaRPr>
          </a:p>
        </p:txBody>
      </p:sp>
      <p:sp>
        <p:nvSpPr>
          <p:cNvPr id="5" name="Footer Placeholder 4"/>
          <p:cNvSpPr>
            <a:spLocks noGrp="1"/>
          </p:cNvSpPr>
          <p:nvPr>
            <p:ph type="ftr" sz="quarter" idx="11"/>
          </p:nvPr>
        </p:nvSpPr>
        <p:spPr/>
        <p:txBody>
          <a:bodyPr/>
          <a:lstStyle/>
          <a:p>
            <a:endParaRPr lang="en-US" dirty="0">
              <a:solidFill>
                <a:srgbClr val="58595B">
                  <a:tint val="75000"/>
                </a:srgbClr>
              </a:solidFill>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150252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solidFill>
                  <a:srgbClr val="58595B">
                    <a:tint val="75000"/>
                  </a:srgbClr>
                </a:solidFill>
              </a:rPr>
              <a:pPr/>
              <a:t>8/23/2021</a:t>
            </a:fld>
            <a:endParaRPr lang="en-US" dirty="0">
              <a:solidFill>
                <a:srgbClr val="58595B">
                  <a:tint val="75000"/>
                </a:srgbClr>
              </a:solidFill>
            </a:endParaRPr>
          </a:p>
        </p:txBody>
      </p:sp>
      <p:sp>
        <p:nvSpPr>
          <p:cNvPr id="6" name="Footer Placeholder 5"/>
          <p:cNvSpPr>
            <a:spLocks noGrp="1"/>
          </p:cNvSpPr>
          <p:nvPr>
            <p:ph type="ftr" sz="quarter" idx="11"/>
          </p:nvPr>
        </p:nvSpPr>
        <p:spPr/>
        <p:txBody>
          <a:bodyPr/>
          <a:lstStyle/>
          <a:p>
            <a:endParaRPr lang="en-US" dirty="0">
              <a:solidFill>
                <a:srgbClr val="58595B">
                  <a:tint val="75000"/>
                </a:srgbClr>
              </a:solidFill>
            </a:endParaRP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641567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solidFill>
                  <a:srgbClr val="58595B">
                    <a:tint val="75000"/>
                  </a:srgbClr>
                </a:solidFill>
              </a:rPr>
              <a:pPr/>
              <a:t>8/23/2021</a:t>
            </a:fld>
            <a:endParaRPr lang="en-US" dirty="0">
              <a:solidFill>
                <a:srgbClr val="58595B">
                  <a:tint val="75000"/>
                </a:srgbClr>
              </a:solidFill>
            </a:endParaRPr>
          </a:p>
        </p:txBody>
      </p:sp>
      <p:sp>
        <p:nvSpPr>
          <p:cNvPr id="8" name="Footer Placeholder 7"/>
          <p:cNvSpPr>
            <a:spLocks noGrp="1"/>
          </p:cNvSpPr>
          <p:nvPr>
            <p:ph type="ftr" sz="quarter" idx="11"/>
          </p:nvPr>
        </p:nvSpPr>
        <p:spPr/>
        <p:txBody>
          <a:bodyPr/>
          <a:lstStyle/>
          <a:p>
            <a:endParaRPr lang="en-US" dirty="0">
              <a:solidFill>
                <a:srgbClr val="58595B">
                  <a:tint val="75000"/>
                </a:srgbClr>
              </a:solidFill>
            </a:endParaRP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901613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solidFill>
                  <a:srgbClr val="58595B">
                    <a:tint val="75000"/>
                  </a:srgbClr>
                </a:solidFill>
              </a:rPr>
              <a:pPr/>
              <a:t>8/23/2021</a:t>
            </a:fld>
            <a:endParaRPr lang="en-US" dirty="0">
              <a:solidFill>
                <a:srgbClr val="58595B">
                  <a:tint val="75000"/>
                </a:srgbClr>
              </a:solidFill>
            </a:endParaRPr>
          </a:p>
        </p:txBody>
      </p:sp>
      <p:sp>
        <p:nvSpPr>
          <p:cNvPr id="4" name="Footer Placeholder 3"/>
          <p:cNvSpPr>
            <a:spLocks noGrp="1"/>
          </p:cNvSpPr>
          <p:nvPr>
            <p:ph type="ftr" sz="quarter" idx="11"/>
          </p:nvPr>
        </p:nvSpPr>
        <p:spPr/>
        <p:txBody>
          <a:bodyPr/>
          <a:lstStyle/>
          <a:p>
            <a:endParaRPr lang="en-US" dirty="0">
              <a:solidFill>
                <a:srgbClr val="58595B">
                  <a:tint val="75000"/>
                </a:srgbClr>
              </a:solidFill>
            </a:endParaRP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7713306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solidFill>
                  <a:srgbClr val="58595B">
                    <a:tint val="75000"/>
                  </a:srgbClr>
                </a:solidFill>
              </a:rPr>
              <a:pPr/>
              <a:t>8/23/2021</a:t>
            </a:fld>
            <a:endParaRPr lang="en-US" dirty="0">
              <a:solidFill>
                <a:srgbClr val="58595B">
                  <a:tint val="75000"/>
                </a:srgbClr>
              </a:solidFill>
            </a:endParaRPr>
          </a:p>
        </p:txBody>
      </p:sp>
      <p:sp>
        <p:nvSpPr>
          <p:cNvPr id="3" name="Footer Placeholder 2"/>
          <p:cNvSpPr>
            <a:spLocks noGrp="1"/>
          </p:cNvSpPr>
          <p:nvPr>
            <p:ph type="ftr" sz="quarter" idx="11"/>
          </p:nvPr>
        </p:nvSpPr>
        <p:spPr/>
        <p:txBody>
          <a:bodyPr/>
          <a:lstStyle/>
          <a:p>
            <a:endParaRPr lang="en-US" dirty="0">
              <a:solidFill>
                <a:srgbClr val="58595B">
                  <a:tint val="75000"/>
                </a:srgbClr>
              </a:solidFill>
            </a:endParaRP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9718049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solidFill>
                  <a:srgbClr val="58595B">
                    <a:tint val="75000"/>
                  </a:srgbClr>
                </a:solidFill>
              </a:rPr>
              <a:pPr/>
              <a:t>8/23/2021</a:t>
            </a:fld>
            <a:endParaRPr lang="en-US" dirty="0">
              <a:solidFill>
                <a:srgbClr val="58595B">
                  <a:tint val="75000"/>
                </a:srgbClr>
              </a:solidFill>
            </a:endParaRPr>
          </a:p>
        </p:txBody>
      </p:sp>
      <p:sp>
        <p:nvSpPr>
          <p:cNvPr id="6" name="Footer Placeholder 5"/>
          <p:cNvSpPr>
            <a:spLocks noGrp="1"/>
          </p:cNvSpPr>
          <p:nvPr>
            <p:ph type="ftr" sz="quarter" idx="11"/>
          </p:nvPr>
        </p:nvSpPr>
        <p:spPr/>
        <p:txBody>
          <a:bodyPr/>
          <a:lstStyle/>
          <a:p>
            <a:endParaRPr lang="en-US" dirty="0">
              <a:solidFill>
                <a:srgbClr val="58595B">
                  <a:tint val="75000"/>
                </a:srgbClr>
              </a:solidFill>
            </a:endParaRP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775897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49E9ADB-F333-465D-914E-9556B63021DC}" type="datetimeFigureOut">
              <a:rPr lang="en-US" smtClean="0"/>
              <a:t>8/23/2021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8BF24C-B6D5-4D6A-A9AF-110041CCC9BE}" type="slidenum">
              <a:rPr lang="en-US" smtClean="0"/>
              <a:t>‹#›</a:t>
            </a:fld>
            <a:endParaRPr lang="en-US"/>
          </a:p>
        </p:txBody>
      </p:sp>
    </p:spTree>
    <p:extLst>
      <p:ext uri="{BB962C8B-B14F-4D97-AF65-F5344CB8AC3E}">
        <p14:creationId xmlns:p14="http://schemas.microsoft.com/office/powerpoint/2010/main" val="79159065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solidFill>
                  <a:srgbClr val="58595B">
                    <a:tint val="75000"/>
                  </a:srgbClr>
                </a:solidFill>
              </a:rPr>
              <a:pPr/>
              <a:t>8/23/2021</a:t>
            </a:fld>
            <a:endParaRPr lang="en-US" dirty="0">
              <a:solidFill>
                <a:srgbClr val="58595B">
                  <a:tint val="75000"/>
                </a:srgbClr>
              </a:solidFill>
            </a:endParaRPr>
          </a:p>
        </p:txBody>
      </p:sp>
      <p:sp>
        <p:nvSpPr>
          <p:cNvPr id="6" name="Footer Placeholder 5"/>
          <p:cNvSpPr>
            <a:spLocks noGrp="1"/>
          </p:cNvSpPr>
          <p:nvPr>
            <p:ph type="ftr" sz="quarter" idx="11"/>
          </p:nvPr>
        </p:nvSpPr>
        <p:spPr/>
        <p:txBody>
          <a:bodyPr/>
          <a:lstStyle/>
          <a:p>
            <a:endParaRPr lang="en-US" dirty="0">
              <a:solidFill>
                <a:srgbClr val="58595B">
                  <a:tint val="75000"/>
                </a:srgb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5320916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solidFill>
                  <a:srgbClr val="58595B">
                    <a:tint val="75000"/>
                  </a:srgbClr>
                </a:solidFill>
              </a:rPr>
              <a:pPr/>
              <a:t>8/23/2021</a:t>
            </a:fld>
            <a:endParaRPr lang="en-US" dirty="0">
              <a:solidFill>
                <a:srgbClr val="58595B">
                  <a:tint val="75000"/>
                </a:srgbClr>
              </a:solidFill>
            </a:endParaRPr>
          </a:p>
        </p:txBody>
      </p:sp>
      <p:sp>
        <p:nvSpPr>
          <p:cNvPr id="5" name="Footer Placeholder 4"/>
          <p:cNvSpPr>
            <a:spLocks noGrp="1"/>
          </p:cNvSpPr>
          <p:nvPr>
            <p:ph type="ftr" sz="quarter" idx="11"/>
          </p:nvPr>
        </p:nvSpPr>
        <p:spPr/>
        <p:txBody>
          <a:bodyPr/>
          <a:lstStyle/>
          <a:p>
            <a:endParaRPr lang="en-US" dirty="0">
              <a:solidFill>
                <a:srgbClr val="58595B">
                  <a:tint val="75000"/>
                </a:srgbClr>
              </a:solidFill>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8564340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solidFill>
                  <a:srgbClr val="58595B">
                    <a:tint val="75000"/>
                  </a:srgbClr>
                </a:solidFill>
              </a:rPr>
              <a:pPr/>
              <a:t>8/23/2021</a:t>
            </a:fld>
            <a:endParaRPr lang="en-US" dirty="0">
              <a:solidFill>
                <a:srgbClr val="58595B">
                  <a:tint val="75000"/>
                </a:srgbClr>
              </a:solidFill>
            </a:endParaRPr>
          </a:p>
        </p:txBody>
      </p:sp>
      <p:sp>
        <p:nvSpPr>
          <p:cNvPr id="5" name="Footer Placeholder 4"/>
          <p:cNvSpPr>
            <a:spLocks noGrp="1"/>
          </p:cNvSpPr>
          <p:nvPr>
            <p:ph type="ftr" sz="quarter" idx="11"/>
          </p:nvPr>
        </p:nvSpPr>
        <p:spPr/>
        <p:txBody>
          <a:bodyPr/>
          <a:lstStyle/>
          <a:p>
            <a:endParaRPr lang="en-US" dirty="0">
              <a:solidFill>
                <a:srgbClr val="58595B">
                  <a:tint val="75000"/>
                </a:srgbClr>
              </a:solidFill>
            </a:endParaRP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00A499"/>
                </a:solidFill>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00A499"/>
                </a:solidFill>
                <a:latin typeface="Arial"/>
              </a:rPr>
              <a:t>”</a:t>
            </a:r>
          </a:p>
        </p:txBody>
      </p:sp>
    </p:spTree>
    <p:extLst>
      <p:ext uri="{BB962C8B-B14F-4D97-AF65-F5344CB8AC3E}">
        <p14:creationId xmlns:p14="http://schemas.microsoft.com/office/powerpoint/2010/main" val="87091380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solidFill>
                  <a:srgbClr val="58595B">
                    <a:tint val="75000"/>
                  </a:srgbClr>
                </a:solidFill>
              </a:rPr>
              <a:pPr/>
              <a:t>8/23/2021</a:t>
            </a:fld>
            <a:endParaRPr lang="en-US" dirty="0">
              <a:solidFill>
                <a:srgbClr val="58595B">
                  <a:tint val="75000"/>
                </a:srgbClr>
              </a:solidFill>
            </a:endParaRPr>
          </a:p>
        </p:txBody>
      </p:sp>
      <p:sp>
        <p:nvSpPr>
          <p:cNvPr id="6" name="Footer Placeholder 5"/>
          <p:cNvSpPr>
            <a:spLocks noGrp="1"/>
          </p:cNvSpPr>
          <p:nvPr>
            <p:ph type="ftr" sz="quarter" idx="11"/>
          </p:nvPr>
        </p:nvSpPr>
        <p:spPr/>
        <p:txBody>
          <a:bodyPr/>
          <a:lstStyle/>
          <a:p>
            <a:endParaRPr lang="en-US" dirty="0">
              <a:solidFill>
                <a:srgbClr val="58595B">
                  <a:tint val="75000"/>
                </a:srgb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7080193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solidFill>
                  <a:srgbClr val="58595B">
                    <a:tint val="75000"/>
                  </a:srgbClr>
                </a:solidFill>
              </a:rPr>
              <a:pPr/>
              <a:t>8/23/2021</a:t>
            </a:fld>
            <a:endParaRPr lang="en-US" dirty="0">
              <a:solidFill>
                <a:srgbClr val="58595B">
                  <a:tint val="75000"/>
                </a:srgbClr>
              </a:solidFill>
            </a:endParaRPr>
          </a:p>
        </p:txBody>
      </p:sp>
      <p:sp>
        <p:nvSpPr>
          <p:cNvPr id="6" name="Footer Placeholder 5"/>
          <p:cNvSpPr>
            <a:spLocks noGrp="1"/>
          </p:cNvSpPr>
          <p:nvPr>
            <p:ph type="ftr" sz="quarter" idx="11"/>
          </p:nvPr>
        </p:nvSpPr>
        <p:spPr/>
        <p:txBody>
          <a:bodyPr/>
          <a:lstStyle/>
          <a:p>
            <a:endParaRPr lang="en-US" dirty="0">
              <a:solidFill>
                <a:srgbClr val="58595B">
                  <a:tint val="75000"/>
                </a:srgbClr>
              </a:solidFill>
            </a:endParaRP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00A499"/>
                </a:solidFill>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00A499"/>
                </a:solidFill>
                <a:latin typeface="Arial"/>
              </a:rPr>
              <a:t>”</a:t>
            </a:r>
          </a:p>
        </p:txBody>
      </p:sp>
    </p:spTree>
    <p:extLst>
      <p:ext uri="{BB962C8B-B14F-4D97-AF65-F5344CB8AC3E}">
        <p14:creationId xmlns:p14="http://schemas.microsoft.com/office/powerpoint/2010/main" val="103826072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solidFill>
                  <a:srgbClr val="58595B">
                    <a:tint val="75000"/>
                  </a:srgbClr>
                </a:solidFill>
              </a:rPr>
              <a:pPr/>
              <a:t>8/23/2021</a:t>
            </a:fld>
            <a:endParaRPr lang="en-US" dirty="0">
              <a:solidFill>
                <a:srgbClr val="58595B">
                  <a:tint val="75000"/>
                </a:srgbClr>
              </a:solidFill>
            </a:endParaRPr>
          </a:p>
        </p:txBody>
      </p:sp>
      <p:sp>
        <p:nvSpPr>
          <p:cNvPr id="6" name="Footer Placeholder 5"/>
          <p:cNvSpPr>
            <a:spLocks noGrp="1"/>
          </p:cNvSpPr>
          <p:nvPr>
            <p:ph type="ftr" sz="quarter" idx="11"/>
          </p:nvPr>
        </p:nvSpPr>
        <p:spPr/>
        <p:txBody>
          <a:bodyPr/>
          <a:lstStyle/>
          <a:p>
            <a:endParaRPr lang="en-US" dirty="0">
              <a:solidFill>
                <a:srgbClr val="58595B">
                  <a:tint val="75000"/>
                </a:srgb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5356935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solidFill>
                  <a:srgbClr val="58595B">
                    <a:tint val="75000"/>
                  </a:srgbClr>
                </a:solidFill>
              </a:rPr>
              <a:pPr/>
              <a:t>8/23/2021</a:t>
            </a:fld>
            <a:endParaRPr lang="en-US" dirty="0">
              <a:solidFill>
                <a:srgbClr val="58595B">
                  <a:tint val="75000"/>
                </a:srgbClr>
              </a:solidFill>
            </a:endParaRPr>
          </a:p>
        </p:txBody>
      </p:sp>
      <p:sp>
        <p:nvSpPr>
          <p:cNvPr id="5" name="Footer Placeholder 4"/>
          <p:cNvSpPr>
            <a:spLocks noGrp="1"/>
          </p:cNvSpPr>
          <p:nvPr>
            <p:ph type="ftr" sz="quarter" idx="11"/>
          </p:nvPr>
        </p:nvSpPr>
        <p:spPr/>
        <p:txBody>
          <a:bodyPr/>
          <a:lstStyle/>
          <a:p>
            <a:endParaRPr lang="en-US" dirty="0">
              <a:solidFill>
                <a:srgbClr val="58595B">
                  <a:tint val="75000"/>
                </a:srgb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7984296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solidFill>
                  <a:srgbClr val="58595B">
                    <a:tint val="75000"/>
                  </a:srgbClr>
                </a:solidFill>
              </a:rPr>
              <a:pPr/>
              <a:t>8/23/2021</a:t>
            </a:fld>
            <a:endParaRPr lang="en-US" dirty="0">
              <a:solidFill>
                <a:srgbClr val="58595B">
                  <a:tint val="75000"/>
                </a:srgbClr>
              </a:solidFill>
            </a:endParaRPr>
          </a:p>
        </p:txBody>
      </p:sp>
      <p:sp>
        <p:nvSpPr>
          <p:cNvPr id="5" name="Footer Placeholder 4"/>
          <p:cNvSpPr>
            <a:spLocks noGrp="1"/>
          </p:cNvSpPr>
          <p:nvPr>
            <p:ph type="ftr" sz="quarter" idx="11"/>
          </p:nvPr>
        </p:nvSpPr>
        <p:spPr/>
        <p:txBody>
          <a:bodyPr/>
          <a:lstStyle/>
          <a:p>
            <a:endParaRPr lang="en-US" dirty="0">
              <a:solidFill>
                <a:srgbClr val="58595B">
                  <a:tint val="75000"/>
                </a:srgb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383051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49E9ADB-F333-465D-914E-9556B63021DC}" type="datetimeFigureOut">
              <a:rPr lang="en-US" smtClean="0"/>
              <a:t>8/23/2021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8BF24C-B6D5-4D6A-A9AF-110041CCC9BE}" type="slidenum">
              <a:rPr lang="en-US" smtClean="0"/>
              <a:t>‹#›</a:t>
            </a:fld>
            <a:endParaRPr lang="en-US"/>
          </a:p>
        </p:txBody>
      </p:sp>
    </p:spTree>
    <p:extLst>
      <p:ext uri="{BB962C8B-B14F-4D97-AF65-F5344CB8AC3E}">
        <p14:creationId xmlns:p14="http://schemas.microsoft.com/office/powerpoint/2010/main" val="40351475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49E9ADB-F333-465D-914E-9556B63021DC}" type="datetimeFigureOut">
              <a:rPr lang="en-US" smtClean="0"/>
              <a:t>8/23/2021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8BF24C-B6D5-4D6A-A9AF-110041CCC9BE}" type="slidenum">
              <a:rPr lang="en-US" smtClean="0"/>
              <a:t>‹#›</a:t>
            </a:fld>
            <a:endParaRPr lang="en-US"/>
          </a:p>
        </p:txBody>
      </p:sp>
    </p:spTree>
    <p:extLst>
      <p:ext uri="{BB962C8B-B14F-4D97-AF65-F5344CB8AC3E}">
        <p14:creationId xmlns:p14="http://schemas.microsoft.com/office/powerpoint/2010/main" val="7199284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49E9ADB-F333-465D-914E-9556B63021DC}" type="datetimeFigureOut">
              <a:rPr lang="en-US" smtClean="0"/>
              <a:t>8/23/2021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8BF24C-B6D5-4D6A-A9AF-110041CCC9BE}" type="slidenum">
              <a:rPr lang="en-US" smtClean="0"/>
              <a:t>‹#›</a:t>
            </a:fld>
            <a:endParaRPr lang="en-US"/>
          </a:p>
        </p:txBody>
      </p:sp>
    </p:spTree>
    <p:extLst>
      <p:ext uri="{BB962C8B-B14F-4D97-AF65-F5344CB8AC3E}">
        <p14:creationId xmlns:p14="http://schemas.microsoft.com/office/powerpoint/2010/main" val="20189276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49E9ADB-F333-465D-914E-9556B63021DC}" type="datetimeFigureOut">
              <a:rPr lang="en-US" smtClean="0"/>
              <a:t>8/23/2021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8BF24C-B6D5-4D6A-A9AF-110041CCC9BE}" type="slidenum">
              <a:rPr lang="en-US" smtClean="0"/>
              <a:t>‹#›</a:t>
            </a:fld>
            <a:endParaRPr lang="en-US"/>
          </a:p>
        </p:txBody>
      </p:sp>
    </p:spTree>
    <p:extLst>
      <p:ext uri="{BB962C8B-B14F-4D97-AF65-F5344CB8AC3E}">
        <p14:creationId xmlns:p14="http://schemas.microsoft.com/office/powerpoint/2010/main" val="2302628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9E9ADB-F333-465D-914E-9556B63021DC}" type="datetimeFigureOut">
              <a:rPr lang="en-US" smtClean="0"/>
              <a:t>8/23/2021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8BF24C-B6D5-4D6A-A9AF-110041CCC9BE}" type="slidenum">
              <a:rPr lang="en-US" smtClean="0"/>
              <a:t>‹#›</a:t>
            </a:fld>
            <a:endParaRPr lang="en-US"/>
          </a:p>
        </p:txBody>
      </p:sp>
    </p:spTree>
    <p:extLst>
      <p:ext uri="{BB962C8B-B14F-4D97-AF65-F5344CB8AC3E}">
        <p14:creationId xmlns:p14="http://schemas.microsoft.com/office/powerpoint/2010/main" val="27535655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49E9ADB-F333-465D-914E-9556B63021DC}" type="datetimeFigureOut">
              <a:rPr lang="en-US" smtClean="0"/>
              <a:t>8/23/2021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8BF24C-B6D5-4D6A-A9AF-110041CCC9BE}" type="slidenum">
              <a:rPr lang="en-US" smtClean="0"/>
              <a:t>‹#›</a:t>
            </a:fld>
            <a:endParaRPr lang="en-US"/>
          </a:p>
        </p:txBody>
      </p:sp>
    </p:spTree>
    <p:extLst>
      <p:ext uri="{BB962C8B-B14F-4D97-AF65-F5344CB8AC3E}">
        <p14:creationId xmlns:p14="http://schemas.microsoft.com/office/powerpoint/2010/main" val="31456675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49E9ADB-F333-465D-914E-9556B63021DC}" type="datetimeFigureOut">
              <a:rPr lang="en-US" smtClean="0"/>
              <a:t>8/23/2021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8BF24C-B6D5-4D6A-A9AF-110041CCC9BE}" type="slidenum">
              <a:rPr lang="en-US" smtClean="0"/>
              <a:t>‹#›</a:t>
            </a:fld>
            <a:endParaRPr lang="en-US"/>
          </a:p>
        </p:txBody>
      </p:sp>
    </p:spTree>
    <p:extLst>
      <p:ext uri="{BB962C8B-B14F-4D97-AF65-F5344CB8AC3E}">
        <p14:creationId xmlns:p14="http://schemas.microsoft.com/office/powerpoint/2010/main" val="3933983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9E9ADB-F333-465D-914E-9556B63021DC}" type="datetimeFigureOut">
              <a:rPr lang="en-US" smtClean="0"/>
              <a:t>8/23/2021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8BF24C-B6D5-4D6A-A9AF-110041CCC9BE}" type="slidenum">
              <a:rPr lang="en-US" smtClean="0"/>
              <a:t>‹#›</a:t>
            </a:fld>
            <a:endParaRPr lang="en-US"/>
          </a:p>
        </p:txBody>
      </p:sp>
    </p:spTree>
    <p:extLst>
      <p:ext uri="{BB962C8B-B14F-4D97-AF65-F5344CB8AC3E}">
        <p14:creationId xmlns:p14="http://schemas.microsoft.com/office/powerpoint/2010/main" val="22172818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457200"/>
            <a:fld id="{B61BEF0D-F0BB-DE4B-95CE-6DB70DBA9567}" type="datetimeFigureOut">
              <a:rPr lang="en-US" smtClean="0">
                <a:solidFill>
                  <a:srgbClr val="58595B">
                    <a:tint val="75000"/>
                  </a:srgbClr>
                </a:solidFill>
              </a:rPr>
              <a:pPr defTabSz="457200"/>
              <a:t>8/23/2021</a:t>
            </a:fld>
            <a:endParaRPr lang="en-US" dirty="0">
              <a:solidFill>
                <a:srgbClr val="58595B">
                  <a:tint val="75000"/>
                </a:srgbClr>
              </a:solidFill>
            </a:endParaRP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457200"/>
            <a:endParaRPr lang="en-US" dirty="0">
              <a:solidFill>
                <a:srgbClr val="58595B">
                  <a:tint val="75000"/>
                </a:srgbClr>
              </a:solidFill>
            </a:endParaRP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pPr defTabSz="457200"/>
            <a:fld id="{D57F1E4F-1CFF-5643-939E-217C01CDF565}" type="slidenum">
              <a:rPr lang="en-US" smtClean="0"/>
              <a:pPr defTabSz="457200"/>
              <a:t>‹#›</a:t>
            </a:fld>
            <a:endParaRPr lang="en-US" dirty="0"/>
          </a:p>
        </p:txBody>
      </p:sp>
    </p:spTree>
    <p:extLst>
      <p:ext uri="{BB962C8B-B14F-4D97-AF65-F5344CB8AC3E}">
        <p14:creationId xmlns:p14="http://schemas.microsoft.com/office/powerpoint/2010/main" val="94074844"/>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hyperlink" Target="https://www.yournacm.com/news_publications/resources.html" TargetMode="External"/><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txBox="1">
            <a:spLocks/>
          </p:cNvSpPr>
          <p:nvPr/>
        </p:nvSpPr>
        <p:spPr>
          <a:xfrm>
            <a:off x="2098056" y="2841234"/>
            <a:ext cx="8911687" cy="2027327"/>
          </a:xfrm>
          <a:prstGeom prst="rect">
            <a:avLst/>
          </a:prstGeom>
        </p:spPr>
        <p:txBody>
          <a:bodyPr vert="horz" lIns="91440" tIns="45720" rIns="91440" bIns="45720" rtlCol="0" anchor="b">
            <a:normAutofit fontScale="92500" lnSpcReduction="20000"/>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dirty="0">
                <a:solidFill>
                  <a:schemeClr val="tx1"/>
                </a:solidFill>
              </a:rPr>
              <a:t>APPLICATIONS OF THE CODE OF ETHICS FOR CASE MANAGERS</a:t>
            </a:r>
          </a:p>
          <a:p>
            <a:pPr algn="ctr"/>
            <a:r>
              <a:rPr lang="en-US" dirty="0">
                <a:solidFill>
                  <a:schemeClr val="tx1"/>
                </a:solidFill>
              </a:rPr>
              <a:t>NACM Conference 2021</a:t>
            </a:r>
          </a:p>
        </p:txBody>
      </p:sp>
      <p:sp>
        <p:nvSpPr>
          <p:cNvPr id="11" name="Rectangle 10"/>
          <p:cNvSpPr/>
          <p:nvPr/>
        </p:nvSpPr>
        <p:spPr>
          <a:xfrm>
            <a:off x="3930070" y="4963132"/>
            <a:ext cx="6096000" cy="1179810"/>
          </a:xfrm>
          <a:prstGeom prst="rect">
            <a:avLst/>
          </a:prstGeom>
        </p:spPr>
        <p:txBody>
          <a:bodyPr numCol="2">
            <a:spAutoFit/>
          </a:bodyPr>
          <a:lstStyle/>
          <a:p>
            <a:pPr marL="342900" lvl="0" indent="-342900">
              <a:spcBef>
                <a:spcPts val="1000"/>
              </a:spcBef>
              <a:buClr>
                <a:srgbClr val="00A499"/>
              </a:buClr>
              <a:buFont typeface="Wingdings 3" charset="2"/>
              <a:buChar char=""/>
            </a:pPr>
            <a:r>
              <a:rPr lang="en-US" dirty="0">
                <a:solidFill>
                  <a:prstClr val="black">
                    <a:lumMod val="75000"/>
                    <a:lumOff val="25000"/>
                  </a:prstClr>
                </a:solidFill>
              </a:rPr>
              <a:t>Craig Johnston</a:t>
            </a:r>
          </a:p>
          <a:p>
            <a:pPr marL="342900" lvl="0" indent="-342900">
              <a:spcBef>
                <a:spcPts val="1000"/>
              </a:spcBef>
              <a:buClr>
                <a:srgbClr val="00A499"/>
              </a:buClr>
              <a:buFont typeface="Wingdings 3" charset="2"/>
              <a:buChar char=""/>
            </a:pPr>
            <a:r>
              <a:rPr lang="en-US" dirty="0">
                <a:solidFill>
                  <a:prstClr val="black">
                    <a:lumMod val="75000"/>
                    <a:lumOff val="25000"/>
                  </a:prstClr>
                </a:solidFill>
              </a:rPr>
              <a:t>Mary Ann Kowalonek</a:t>
            </a:r>
          </a:p>
          <a:p>
            <a:pPr marL="342900" lvl="0" indent="-342900">
              <a:spcBef>
                <a:spcPts val="1000"/>
              </a:spcBef>
              <a:buClr>
                <a:srgbClr val="00A499"/>
              </a:buClr>
              <a:buFont typeface="Wingdings 3" charset="2"/>
              <a:buChar char=""/>
            </a:pPr>
            <a:r>
              <a:rPr lang="en-US" dirty="0">
                <a:solidFill>
                  <a:prstClr val="black">
                    <a:lumMod val="75000"/>
                    <a:lumOff val="25000"/>
                  </a:prstClr>
                </a:solidFill>
              </a:rPr>
              <a:t>Dr. Carol Kuprevich</a:t>
            </a:r>
          </a:p>
          <a:p>
            <a:pPr marL="342900" lvl="0" indent="-342900">
              <a:spcBef>
                <a:spcPts val="1000"/>
              </a:spcBef>
              <a:buClr>
                <a:srgbClr val="00A499"/>
              </a:buClr>
              <a:buFont typeface="Wingdings 3" charset="2"/>
              <a:buChar char=""/>
            </a:pPr>
            <a:r>
              <a:rPr lang="en-US" dirty="0">
                <a:solidFill>
                  <a:prstClr val="black">
                    <a:lumMod val="75000"/>
                    <a:lumOff val="25000"/>
                  </a:prstClr>
                </a:solidFill>
              </a:rPr>
              <a:t>Jeffrey Marks</a:t>
            </a:r>
          </a:p>
          <a:p>
            <a:pPr marL="342900" lvl="0" indent="-342900">
              <a:spcBef>
                <a:spcPts val="1000"/>
              </a:spcBef>
              <a:buClr>
                <a:srgbClr val="00A499"/>
              </a:buClr>
              <a:buFont typeface="Wingdings 3" charset="2"/>
              <a:buChar char=""/>
            </a:pPr>
            <a:r>
              <a:rPr lang="en-US" dirty="0">
                <a:solidFill>
                  <a:prstClr val="black">
                    <a:lumMod val="75000"/>
                    <a:lumOff val="25000"/>
                  </a:prstClr>
                </a:solidFill>
              </a:rPr>
              <a:t>Dr. John Vafeas</a:t>
            </a:r>
          </a:p>
          <a:p>
            <a:pPr marL="342900" lvl="0" indent="-342900">
              <a:spcBef>
                <a:spcPts val="1000"/>
              </a:spcBef>
              <a:buClr>
                <a:srgbClr val="00A499"/>
              </a:buClr>
              <a:buFont typeface="Wingdings 3" charset="2"/>
              <a:buChar char=""/>
            </a:pPr>
            <a:r>
              <a:rPr lang="en-US" dirty="0">
                <a:solidFill>
                  <a:prstClr val="black">
                    <a:lumMod val="75000"/>
                    <a:lumOff val="25000"/>
                  </a:prstClr>
                </a:solidFill>
              </a:rPr>
              <a:t>Dave Wilkinson</a:t>
            </a:r>
          </a:p>
        </p:txBody>
      </p:sp>
      <p:pic>
        <p:nvPicPr>
          <p:cNvPr id="3" name="Picture 2">
            <a:extLst>
              <a:ext uri="{FF2B5EF4-FFF2-40B4-BE49-F238E27FC236}">
                <a16:creationId xmlns:a16="http://schemas.microsoft.com/office/drawing/2014/main" id="{3DC811DF-EB0B-48AD-8A9D-8E4EC199B7D4}"/>
              </a:ext>
            </a:extLst>
          </p:cNvPr>
          <p:cNvPicPr>
            <a:picLocks noChangeAspect="1"/>
          </p:cNvPicPr>
          <p:nvPr/>
        </p:nvPicPr>
        <p:blipFill>
          <a:blip r:embed="rId3">
            <a:clrChange>
              <a:clrFrom>
                <a:srgbClr val="FFFFFF"/>
              </a:clrFrom>
              <a:clrTo>
                <a:srgbClr val="FFFFFF">
                  <a:alpha val="0"/>
                </a:srgbClr>
              </a:clrTo>
            </a:clrChange>
          </a:blip>
          <a:stretch>
            <a:fillRect/>
          </a:stretch>
        </p:blipFill>
        <p:spPr>
          <a:xfrm>
            <a:off x="1335423" y="338051"/>
            <a:ext cx="9042182" cy="2081543"/>
          </a:xfrm>
          <a:prstGeom prst="rect">
            <a:avLst/>
          </a:prstGeom>
        </p:spPr>
      </p:pic>
    </p:spTree>
    <p:extLst>
      <p:ext uri="{BB962C8B-B14F-4D97-AF65-F5344CB8AC3E}">
        <p14:creationId xmlns:p14="http://schemas.microsoft.com/office/powerpoint/2010/main" val="18592749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98677" y="1457608"/>
            <a:ext cx="8915400" cy="5400391"/>
          </a:xfrm>
        </p:spPr>
        <p:txBody>
          <a:bodyPr>
            <a:normAutofit/>
          </a:bodyPr>
          <a:lstStyle/>
          <a:p>
            <a:endParaRPr lang="en-US" dirty="0">
              <a:solidFill>
                <a:schemeClr val="accent2">
                  <a:lumMod val="75000"/>
                </a:schemeClr>
              </a:solidFill>
            </a:endParaRPr>
          </a:p>
          <a:p>
            <a:pPr marL="0" indent="0">
              <a:buNone/>
            </a:pPr>
            <a:r>
              <a:rPr lang="en-US" sz="4000" b="1" u="sng" dirty="0"/>
              <a:t>Friend vs Friendly (Boundaries)</a:t>
            </a:r>
          </a:p>
          <a:p>
            <a:pPr marL="0" indent="0">
              <a:buNone/>
            </a:pPr>
            <a:endParaRPr lang="en-US" sz="4000" dirty="0"/>
          </a:p>
          <a:p>
            <a:pPr marL="685800" indent="-685800"/>
            <a:r>
              <a:rPr lang="en-US" sz="4000" dirty="0"/>
              <a:t>Clients asking if I can engage in friendships as well as being invited to their parties or special cultural events</a:t>
            </a:r>
            <a:endParaRPr lang="en-US" sz="3700" dirty="0"/>
          </a:p>
        </p:txBody>
      </p:sp>
      <p:sp>
        <p:nvSpPr>
          <p:cNvPr id="4" name="Title 3"/>
          <p:cNvSpPr>
            <a:spLocks noGrp="1"/>
          </p:cNvSpPr>
          <p:nvPr>
            <p:ph type="title"/>
          </p:nvPr>
        </p:nvSpPr>
        <p:spPr>
          <a:xfrm>
            <a:off x="2592925" y="624110"/>
            <a:ext cx="8911687" cy="833498"/>
          </a:xfrm>
        </p:spPr>
        <p:txBody>
          <a:bodyPr/>
          <a:lstStyle/>
          <a:p>
            <a:r>
              <a:rPr lang="en-US" dirty="0"/>
              <a:t>Seven Areas of Applying the Code --2</a:t>
            </a:r>
          </a:p>
        </p:txBody>
      </p:sp>
    </p:spTree>
    <p:extLst>
      <p:ext uri="{BB962C8B-B14F-4D97-AF65-F5344CB8AC3E}">
        <p14:creationId xmlns:p14="http://schemas.microsoft.com/office/powerpoint/2010/main" val="34221358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34540" y="1457608"/>
            <a:ext cx="9379537" cy="5400391"/>
          </a:xfrm>
        </p:spPr>
        <p:txBody>
          <a:bodyPr>
            <a:normAutofit/>
          </a:bodyPr>
          <a:lstStyle/>
          <a:p>
            <a:endParaRPr lang="en-US" dirty="0">
              <a:solidFill>
                <a:schemeClr val="accent2">
                  <a:lumMod val="75000"/>
                </a:schemeClr>
              </a:solidFill>
            </a:endParaRPr>
          </a:p>
          <a:p>
            <a:pPr marL="0" indent="0">
              <a:buNone/>
            </a:pPr>
            <a:r>
              <a:rPr lang="en-US" sz="4000" b="1" u="sng" dirty="0"/>
              <a:t>Worker to Supervisor Relationship (Boundaries)</a:t>
            </a:r>
          </a:p>
          <a:p>
            <a:pPr marL="0" indent="0">
              <a:buNone/>
            </a:pPr>
            <a:endParaRPr lang="en-US" sz="4000" b="1" u="sng" dirty="0"/>
          </a:p>
          <a:p>
            <a:pPr marL="571500" indent="-571500"/>
            <a:r>
              <a:rPr lang="en-US" sz="4000" dirty="0"/>
              <a:t>Addressing issues of co-worker poor work quality</a:t>
            </a:r>
          </a:p>
          <a:p>
            <a:pPr marL="0" indent="0">
              <a:buNone/>
            </a:pPr>
            <a:endParaRPr lang="en-US" sz="4000" dirty="0"/>
          </a:p>
          <a:p>
            <a:pPr marL="0" indent="0">
              <a:buNone/>
            </a:pPr>
            <a:endParaRPr lang="en-US" sz="3700" dirty="0"/>
          </a:p>
        </p:txBody>
      </p:sp>
      <p:sp>
        <p:nvSpPr>
          <p:cNvPr id="4" name="Title 3"/>
          <p:cNvSpPr>
            <a:spLocks noGrp="1"/>
          </p:cNvSpPr>
          <p:nvPr>
            <p:ph type="title"/>
          </p:nvPr>
        </p:nvSpPr>
        <p:spPr>
          <a:xfrm>
            <a:off x="2592925" y="624110"/>
            <a:ext cx="8911687" cy="833498"/>
          </a:xfrm>
        </p:spPr>
        <p:txBody>
          <a:bodyPr/>
          <a:lstStyle/>
          <a:p>
            <a:r>
              <a:rPr lang="en-US" dirty="0"/>
              <a:t>Seven Areas of Applying the Code --3</a:t>
            </a:r>
          </a:p>
        </p:txBody>
      </p:sp>
    </p:spTree>
    <p:extLst>
      <p:ext uri="{BB962C8B-B14F-4D97-AF65-F5344CB8AC3E}">
        <p14:creationId xmlns:p14="http://schemas.microsoft.com/office/powerpoint/2010/main" val="30519369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98677" y="1457608"/>
            <a:ext cx="8915400" cy="5400391"/>
          </a:xfrm>
        </p:spPr>
        <p:txBody>
          <a:bodyPr>
            <a:normAutofit/>
          </a:bodyPr>
          <a:lstStyle/>
          <a:p>
            <a:endParaRPr lang="en-US" dirty="0">
              <a:solidFill>
                <a:schemeClr val="accent2">
                  <a:lumMod val="75000"/>
                </a:schemeClr>
              </a:solidFill>
            </a:endParaRPr>
          </a:p>
          <a:p>
            <a:pPr marL="0" indent="0">
              <a:buNone/>
            </a:pPr>
            <a:r>
              <a:rPr lang="en-US" sz="4000" b="1" u="sng" dirty="0"/>
              <a:t>Use of Social Media</a:t>
            </a:r>
          </a:p>
          <a:p>
            <a:pPr marL="0" indent="0">
              <a:buNone/>
            </a:pPr>
            <a:endParaRPr lang="en-US" sz="4000" b="1" u="sng" dirty="0"/>
          </a:p>
          <a:p>
            <a:pPr marL="742950" indent="-742950"/>
            <a:r>
              <a:rPr lang="en-US" sz="4000" dirty="0"/>
              <a:t>Friend requests on social media</a:t>
            </a:r>
          </a:p>
          <a:p>
            <a:pPr marL="742950" indent="-742950"/>
            <a:r>
              <a:rPr lang="en-US" sz="4000" dirty="0"/>
              <a:t>Media – clients wanting to be friends on social media</a:t>
            </a:r>
          </a:p>
          <a:p>
            <a:pPr marL="0" indent="0">
              <a:buNone/>
            </a:pPr>
            <a:endParaRPr lang="en-US" sz="3700" dirty="0"/>
          </a:p>
        </p:txBody>
      </p:sp>
      <p:sp>
        <p:nvSpPr>
          <p:cNvPr id="4" name="Title 3"/>
          <p:cNvSpPr>
            <a:spLocks noGrp="1"/>
          </p:cNvSpPr>
          <p:nvPr>
            <p:ph type="title"/>
          </p:nvPr>
        </p:nvSpPr>
        <p:spPr>
          <a:xfrm>
            <a:off x="2592925" y="624110"/>
            <a:ext cx="8911687" cy="833498"/>
          </a:xfrm>
        </p:spPr>
        <p:txBody>
          <a:bodyPr/>
          <a:lstStyle/>
          <a:p>
            <a:r>
              <a:rPr lang="en-US" dirty="0"/>
              <a:t>Seven Areas of Applying the Code --4</a:t>
            </a:r>
          </a:p>
        </p:txBody>
      </p:sp>
    </p:spTree>
    <p:extLst>
      <p:ext uri="{BB962C8B-B14F-4D97-AF65-F5344CB8AC3E}">
        <p14:creationId xmlns:p14="http://schemas.microsoft.com/office/powerpoint/2010/main" val="39293554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98677" y="1457608"/>
            <a:ext cx="8915400" cy="5400391"/>
          </a:xfrm>
        </p:spPr>
        <p:txBody>
          <a:bodyPr>
            <a:normAutofit/>
          </a:bodyPr>
          <a:lstStyle/>
          <a:p>
            <a:endParaRPr lang="en-US" dirty="0">
              <a:solidFill>
                <a:schemeClr val="accent2">
                  <a:lumMod val="75000"/>
                </a:schemeClr>
              </a:solidFill>
            </a:endParaRPr>
          </a:p>
          <a:p>
            <a:pPr marL="0" indent="0">
              <a:buNone/>
            </a:pPr>
            <a:r>
              <a:rPr lang="en-US" sz="4000" b="1" u="sng" dirty="0"/>
              <a:t>Personal/Professional Values</a:t>
            </a:r>
          </a:p>
          <a:p>
            <a:endParaRPr lang="en-US" sz="4000" b="1" u="sng" dirty="0"/>
          </a:p>
          <a:p>
            <a:pPr marL="742950" indent="-742950"/>
            <a:r>
              <a:rPr lang="en-US" sz="4000" dirty="0"/>
              <a:t>A patient’s family did not want the patient to know he had a terminal illness</a:t>
            </a:r>
          </a:p>
          <a:p>
            <a:pPr marL="0" indent="0">
              <a:buNone/>
            </a:pPr>
            <a:endParaRPr lang="en-US" sz="4000" dirty="0"/>
          </a:p>
          <a:p>
            <a:endParaRPr lang="en-US" sz="3700" dirty="0"/>
          </a:p>
        </p:txBody>
      </p:sp>
      <p:sp>
        <p:nvSpPr>
          <p:cNvPr id="4" name="Title 3"/>
          <p:cNvSpPr>
            <a:spLocks noGrp="1"/>
          </p:cNvSpPr>
          <p:nvPr>
            <p:ph type="title"/>
          </p:nvPr>
        </p:nvSpPr>
        <p:spPr>
          <a:xfrm>
            <a:off x="2592925" y="624110"/>
            <a:ext cx="8911687" cy="833498"/>
          </a:xfrm>
        </p:spPr>
        <p:txBody>
          <a:bodyPr/>
          <a:lstStyle/>
          <a:p>
            <a:r>
              <a:rPr lang="en-US" dirty="0"/>
              <a:t>Seven Areas of Applying the Code --5</a:t>
            </a:r>
          </a:p>
        </p:txBody>
      </p:sp>
    </p:spTree>
    <p:extLst>
      <p:ext uri="{BB962C8B-B14F-4D97-AF65-F5344CB8AC3E}">
        <p14:creationId xmlns:p14="http://schemas.microsoft.com/office/powerpoint/2010/main" val="1382384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Case Management Challenges</a:t>
            </a:r>
            <a:br>
              <a:rPr lang="en-US" b="1" dirty="0"/>
            </a:br>
            <a:r>
              <a:rPr lang="en-US" b="1" dirty="0"/>
              <a:t>A Vignette on Self-Care -6</a:t>
            </a:r>
          </a:p>
        </p:txBody>
      </p:sp>
      <p:sp>
        <p:nvSpPr>
          <p:cNvPr id="3" name="Content Placeholder 2"/>
          <p:cNvSpPr>
            <a:spLocks noGrp="1"/>
          </p:cNvSpPr>
          <p:nvPr>
            <p:ph idx="1"/>
          </p:nvPr>
        </p:nvSpPr>
        <p:spPr>
          <a:xfrm>
            <a:off x="2592925" y="2007870"/>
            <a:ext cx="8915400" cy="4404360"/>
          </a:xfrm>
        </p:spPr>
        <p:txBody>
          <a:bodyPr>
            <a:noAutofit/>
          </a:bodyPr>
          <a:lstStyle/>
          <a:p>
            <a:pPr marL="0" indent="0">
              <a:buNone/>
            </a:pPr>
            <a:r>
              <a:rPr lang="en-US" sz="2200" dirty="0"/>
              <a:t>Martha has been working her regular shifts as well as covering for two co-workers, both of whom are experiencing serious medical conditions which makes it difficult for them to work on a consistent basis.</a:t>
            </a:r>
          </a:p>
          <a:p>
            <a:pPr marL="0" indent="0">
              <a:buNone/>
            </a:pPr>
            <a:r>
              <a:rPr lang="en-US" sz="2200" dirty="0"/>
              <a:t>Martha has logged over 60 hour weeks for the last two months and is trying to re-model her house and just adopted another rescue job.  </a:t>
            </a:r>
          </a:p>
          <a:p>
            <a:pPr marL="0" indent="0">
              <a:buNone/>
            </a:pPr>
            <a:r>
              <a:rPr lang="en-US" sz="2200" dirty="0"/>
              <a:t>Her two co-workers have tried to find others to help with their case loads to no avail.</a:t>
            </a:r>
          </a:p>
          <a:p>
            <a:pPr marL="0" indent="0">
              <a:buNone/>
            </a:pPr>
            <a:r>
              <a:rPr lang="en-US" sz="2200" dirty="0"/>
              <a:t>Discussion Points:  How long should a supervisor allow this to continue?  How does a co-worker help others without harming themselves? How do the Code of Ethics apply to this scenario?</a:t>
            </a:r>
          </a:p>
        </p:txBody>
      </p:sp>
    </p:spTree>
    <p:extLst>
      <p:ext uri="{BB962C8B-B14F-4D97-AF65-F5344CB8AC3E}">
        <p14:creationId xmlns:p14="http://schemas.microsoft.com/office/powerpoint/2010/main" val="27508834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Case Management Challenges</a:t>
            </a:r>
            <a:br>
              <a:rPr lang="en-US" b="1" dirty="0"/>
            </a:br>
            <a:r>
              <a:rPr lang="en-US" b="1" dirty="0"/>
              <a:t>A Vignette on Physical Health Services-7</a:t>
            </a:r>
          </a:p>
        </p:txBody>
      </p:sp>
      <p:sp>
        <p:nvSpPr>
          <p:cNvPr id="3" name="Content Placeholder 2"/>
          <p:cNvSpPr>
            <a:spLocks noGrp="1"/>
          </p:cNvSpPr>
          <p:nvPr>
            <p:ph idx="1"/>
          </p:nvPr>
        </p:nvSpPr>
        <p:spPr>
          <a:xfrm>
            <a:off x="2589212" y="2133600"/>
            <a:ext cx="8915400" cy="3398520"/>
          </a:xfrm>
        </p:spPr>
        <p:txBody>
          <a:bodyPr>
            <a:noAutofit/>
          </a:bodyPr>
          <a:lstStyle/>
          <a:p>
            <a:pPr marL="0" indent="0">
              <a:buNone/>
            </a:pPr>
            <a:r>
              <a:rPr lang="en-US" sz="2000" dirty="0"/>
              <a:t>It is well known that our clients/service recipients may not receive adequate attention when they seek health services, especially in emergency situations.  In this example, Jose was experiencing confusion, was restless and kept trying to remove his clothing.  He was seen in the local, and busy, emergency room where it was decided  by medical personnel that the ‘behavior’ was related to his mental illness - schizophrenia.  The only tests that were completed was a Mental Status Exam, basic physical exam, and routine bloodwork.  Yolanda, his case manager, was called to take him back to his residence.</a:t>
            </a:r>
          </a:p>
          <a:p>
            <a:pPr marL="0" indent="0">
              <a:buNone/>
            </a:pPr>
            <a:r>
              <a:rPr lang="en-US" sz="2000" dirty="0"/>
              <a:t>Discussion:  What are the myriad of possibilities that Jose could have?  What can the CM do to encourage a more thorough assessment of Jose?  Does the Code of Ethics have any application to this type of occurrence?</a:t>
            </a:r>
          </a:p>
        </p:txBody>
      </p:sp>
    </p:spTree>
    <p:extLst>
      <p:ext uri="{BB962C8B-B14F-4D97-AF65-F5344CB8AC3E}">
        <p14:creationId xmlns:p14="http://schemas.microsoft.com/office/powerpoint/2010/main" val="14292025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9212" y="361220"/>
            <a:ext cx="8911687" cy="1280890"/>
          </a:xfrm>
        </p:spPr>
        <p:txBody>
          <a:bodyPr/>
          <a:lstStyle/>
          <a:p>
            <a:r>
              <a:rPr lang="en-US" b="1" dirty="0"/>
              <a:t>Case Management Challenges</a:t>
            </a:r>
            <a:br>
              <a:rPr lang="en-US" b="1" dirty="0"/>
            </a:br>
            <a:r>
              <a:rPr lang="en-US" b="1" dirty="0"/>
              <a:t>Diversity And Inclusion</a:t>
            </a:r>
          </a:p>
        </p:txBody>
      </p:sp>
      <p:sp>
        <p:nvSpPr>
          <p:cNvPr id="3" name="Content Placeholder 2"/>
          <p:cNvSpPr>
            <a:spLocks noGrp="1"/>
          </p:cNvSpPr>
          <p:nvPr>
            <p:ph idx="1"/>
          </p:nvPr>
        </p:nvSpPr>
        <p:spPr>
          <a:xfrm>
            <a:off x="2589212" y="1977390"/>
            <a:ext cx="8915400" cy="4537710"/>
          </a:xfrm>
        </p:spPr>
        <p:txBody>
          <a:bodyPr>
            <a:normAutofit/>
          </a:bodyPr>
          <a:lstStyle/>
          <a:p>
            <a:pPr marL="0" indent="0">
              <a:buNone/>
            </a:pPr>
            <a:r>
              <a:rPr lang="en-US" dirty="0"/>
              <a:t>Acute Challenges:</a:t>
            </a:r>
          </a:p>
          <a:p>
            <a:pPr>
              <a:buFont typeface="Wingdings" panose="05000000000000000000" pitchFamily="2" charset="2"/>
              <a:buChar char="Ø"/>
            </a:pPr>
            <a:r>
              <a:rPr lang="en-US" dirty="0"/>
              <a:t>Terminology, e.g. ‘minority’, sexual orientations, sexual identity, ethnicity, ‘isms’, client/service recipient/consumer/etc.</a:t>
            </a:r>
          </a:p>
          <a:p>
            <a:pPr>
              <a:buFont typeface="Wingdings" panose="05000000000000000000" pitchFamily="2" charset="2"/>
              <a:buChar char="Ø"/>
            </a:pPr>
            <a:r>
              <a:rPr lang="en-US" dirty="0"/>
              <a:t>Unspoken rules			</a:t>
            </a:r>
          </a:p>
          <a:p>
            <a:pPr>
              <a:buFont typeface="Wingdings" panose="05000000000000000000" pitchFamily="2" charset="2"/>
              <a:buChar char="Ø"/>
            </a:pPr>
            <a:r>
              <a:rPr lang="en-US" dirty="0"/>
              <a:t>Regional or other local differences</a:t>
            </a:r>
          </a:p>
          <a:p>
            <a:pPr>
              <a:buFont typeface="Wingdings" panose="05000000000000000000" pitchFamily="2" charset="2"/>
              <a:buChar char="Ø"/>
            </a:pPr>
            <a:r>
              <a:rPr lang="en-US" dirty="0"/>
              <a:t>Income gaps or differences	</a:t>
            </a:r>
          </a:p>
          <a:p>
            <a:pPr>
              <a:buFont typeface="Wingdings" panose="05000000000000000000" pitchFamily="2" charset="2"/>
              <a:buChar char="Ø"/>
            </a:pPr>
            <a:r>
              <a:rPr lang="en-US" dirty="0"/>
              <a:t>Race</a:t>
            </a:r>
          </a:p>
          <a:p>
            <a:pPr>
              <a:buFont typeface="Wingdings" panose="05000000000000000000" pitchFamily="2" charset="2"/>
              <a:buChar char="Ø"/>
            </a:pPr>
            <a:r>
              <a:rPr lang="en-US" dirty="0"/>
              <a:t>Political context			</a:t>
            </a:r>
          </a:p>
          <a:p>
            <a:pPr>
              <a:buFont typeface="Wingdings" panose="05000000000000000000" pitchFamily="2" charset="2"/>
              <a:buChar char="Ø"/>
            </a:pPr>
            <a:r>
              <a:rPr lang="en-US" dirty="0"/>
              <a:t>Gender</a:t>
            </a:r>
          </a:p>
          <a:p>
            <a:pPr>
              <a:buFont typeface="Wingdings" panose="05000000000000000000" pitchFamily="2" charset="2"/>
              <a:buChar char="Ø"/>
            </a:pPr>
            <a:r>
              <a:rPr lang="en-US" dirty="0"/>
              <a:t>Requires additional training</a:t>
            </a:r>
          </a:p>
          <a:p>
            <a:pPr>
              <a:buFont typeface="Wingdings" panose="05000000000000000000" pitchFamily="2" charset="2"/>
              <a:buChar char="Ø"/>
            </a:pPr>
            <a:r>
              <a:rPr lang="en-US" dirty="0"/>
              <a:t>Others?</a:t>
            </a:r>
          </a:p>
          <a:p>
            <a:endParaRPr lang="en-US" dirty="0"/>
          </a:p>
        </p:txBody>
      </p:sp>
    </p:spTree>
    <p:extLst>
      <p:ext uri="{BB962C8B-B14F-4D97-AF65-F5344CB8AC3E}">
        <p14:creationId xmlns:p14="http://schemas.microsoft.com/office/powerpoint/2010/main" val="17624355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9212" y="633837"/>
            <a:ext cx="8911687" cy="1280890"/>
          </a:xfrm>
        </p:spPr>
        <p:txBody>
          <a:bodyPr>
            <a:normAutofit fontScale="90000"/>
          </a:bodyPr>
          <a:lstStyle/>
          <a:p>
            <a:r>
              <a:rPr lang="en-US" sz="3100" b="1" dirty="0"/>
              <a:t>Case Management Challenges</a:t>
            </a:r>
            <a:br>
              <a:rPr lang="en-US" sz="3100" b="1" dirty="0"/>
            </a:br>
            <a:r>
              <a:rPr lang="en-US" sz="3100" b="1" dirty="0"/>
              <a:t>COVID-19 Pandemic: Universal Acute Challenges</a:t>
            </a:r>
            <a:endParaRPr lang="en-US" b="1" dirty="0"/>
          </a:p>
        </p:txBody>
      </p:sp>
      <p:sp>
        <p:nvSpPr>
          <p:cNvPr id="3" name="Content Placeholder 2"/>
          <p:cNvSpPr>
            <a:spLocks noGrp="1"/>
          </p:cNvSpPr>
          <p:nvPr>
            <p:ph idx="1"/>
          </p:nvPr>
        </p:nvSpPr>
        <p:spPr>
          <a:xfrm>
            <a:off x="2589212" y="2259330"/>
            <a:ext cx="3958590" cy="3777622"/>
          </a:xfrm>
        </p:spPr>
        <p:txBody>
          <a:bodyPr>
            <a:normAutofit/>
          </a:bodyPr>
          <a:lstStyle/>
          <a:p>
            <a:pPr>
              <a:buFont typeface="Wingdings" panose="05000000000000000000" pitchFamily="2" charset="2"/>
              <a:buChar char="Ø"/>
            </a:pPr>
            <a:r>
              <a:rPr lang="en-US" dirty="0"/>
              <a:t>Inadequate capacity	</a:t>
            </a:r>
          </a:p>
          <a:p>
            <a:pPr>
              <a:buFont typeface="Wingdings" panose="05000000000000000000" pitchFamily="2" charset="2"/>
              <a:buChar char="Ø"/>
            </a:pPr>
            <a:r>
              <a:rPr lang="en-US" dirty="0"/>
              <a:t>Existing policies not applicable</a:t>
            </a:r>
          </a:p>
          <a:p>
            <a:pPr>
              <a:buFont typeface="Wingdings" panose="05000000000000000000" pitchFamily="2" charset="2"/>
              <a:buChar char="Ø"/>
            </a:pPr>
            <a:r>
              <a:rPr lang="en-US" dirty="0"/>
              <a:t>Client transportation	</a:t>
            </a:r>
          </a:p>
          <a:p>
            <a:pPr>
              <a:buFont typeface="Wingdings" panose="05000000000000000000" pitchFamily="2" charset="2"/>
              <a:buChar char="Ø"/>
            </a:pPr>
            <a:r>
              <a:rPr lang="en-US" dirty="0"/>
              <a:t>Supply shortages    	</a:t>
            </a:r>
          </a:p>
          <a:p>
            <a:pPr>
              <a:buFont typeface="Wingdings" panose="05000000000000000000" pitchFamily="2" charset="2"/>
              <a:buChar char="Ø"/>
            </a:pPr>
            <a:r>
              <a:rPr lang="en-US" dirty="0"/>
              <a:t>New guidelines needed	</a:t>
            </a:r>
          </a:p>
          <a:p>
            <a:pPr>
              <a:buFont typeface="Wingdings" panose="05000000000000000000" pitchFamily="2" charset="2"/>
              <a:buChar char="Ø"/>
            </a:pPr>
            <a:r>
              <a:rPr lang="en-US" dirty="0"/>
              <a:t>Rules of communication	</a:t>
            </a:r>
          </a:p>
          <a:p>
            <a:endParaRPr lang="en-US" dirty="0"/>
          </a:p>
        </p:txBody>
      </p:sp>
      <p:sp>
        <p:nvSpPr>
          <p:cNvPr id="5" name="Content Placeholder 2"/>
          <p:cNvSpPr txBox="1">
            <a:spLocks/>
          </p:cNvSpPr>
          <p:nvPr/>
        </p:nvSpPr>
        <p:spPr>
          <a:xfrm>
            <a:off x="6547802" y="2259330"/>
            <a:ext cx="3750628" cy="3777622"/>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a:buFont typeface="Wingdings" panose="05000000000000000000" pitchFamily="2" charset="2"/>
              <a:buChar char="Ø"/>
            </a:pPr>
            <a:r>
              <a:rPr lang="en-US" dirty="0"/>
              <a:t>Need for care re-design</a:t>
            </a:r>
          </a:p>
          <a:p>
            <a:pPr>
              <a:buFont typeface="Wingdings" panose="05000000000000000000" pitchFamily="2" charset="2"/>
              <a:buChar char="Ø"/>
            </a:pPr>
            <a:r>
              <a:rPr lang="en-US" dirty="0"/>
              <a:t>Need for rapid credentialing</a:t>
            </a:r>
          </a:p>
          <a:p>
            <a:pPr>
              <a:buFont typeface="Wingdings" panose="05000000000000000000" pitchFamily="2" charset="2"/>
              <a:buChar char="Ø"/>
            </a:pPr>
            <a:r>
              <a:rPr lang="en-US" dirty="0"/>
              <a:t>Technology illiteracy</a:t>
            </a:r>
          </a:p>
          <a:p>
            <a:pPr>
              <a:buFont typeface="Wingdings" panose="05000000000000000000" pitchFamily="2" charset="2"/>
              <a:buChar char="Ø"/>
            </a:pPr>
            <a:r>
              <a:rPr lang="en-US" dirty="0"/>
              <a:t>Financial loss</a:t>
            </a:r>
          </a:p>
          <a:p>
            <a:pPr>
              <a:buFont typeface="Wingdings" panose="05000000000000000000" pitchFamily="2" charset="2"/>
              <a:buChar char="Ø"/>
            </a:pPr>
            <a:r>
              <a:rPr lang="en-US" dirty="0"/>
              <a:t>Access to supervision</a:t>
            </a:r>
          </a:p>
          <a:p>
            <a:pPr>
              <a:buFont typeface="Wingdings" panose="05000000000000000000" pitchFamily="2" charset="2"/>
              <a:buChar char="Ø"/>
            </a:pPr>
            <a:r>
              <a:rPr lang="en-US" dirty="0"/>
              <a:t>Requires additional training</a:t>
            </a:r>
          </a:p>
          <a:p>
            <a:pPr>
              <a:buFont typeface="Wingdings" panose="05000000000000000000" pitchFamily="2" charset="2"/>
              <a:buChar char="Ø"/>
            </a:pPr>
            <a:r>
              <a:rPr lang="en-US" dirty="0"/>
              <a:t>Others?	</a:t>
            </a:r>
          </a:p>
          <a:p>
            <a:endParaRPr lang="en-US" dirty="0"/>
          </a:p>
        </p:txBody>
      </p:sp>
    </p:spTree>
    <p:extLst>
      <p:ext uri="{BB962C8B-B14F-4D97-AF65-F5344CB8AC3E}">
        <p14:creationId xmlns:p14="http://schemas.microsoft.com/office/powerpoint/2010/main" val="10150975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Case Management Challenges</a:t>
            </a:r>
            <a:br>
              <a:rPr lang="en-US" b="1" dirty="0"/>
            </a:br>
            <a:r>
              <a:rPr lang="en-US" b="1" dirty="0"/>
              <a:t>Virtual Services</a:t>
            </a:r>
          </a:p>
        </p:txBody>
      </p:sp>
      <p:sp>
        <p:nvSpPr>
          <p:cNvPr id="3" name="Content Placeholder 2"/>
          <p:cNvSpPr>
            <a:spLocks noGrp="1"/>
          </p:cNvSpPr>
          <p:nvPr>
            <p:ph idx="1"/>
          </p:nvPr>
        </p:nvSpPr>
        <p:spPr/>
        <p:txBody>
          <a:bodyPr>
            <a:normAutofit lnSpcReduction="10000"/>
          </a:bodyPr>
          <a:lstStyle/>
          <a:p>
            <a:pPr>
              <a:buFont typeface="Wingdings" panose="05000000000000000000" pitchFamily="2" charset="2"/>
              <a:buChar char="Ø"/>
            </a:pPr>
            <a:r>
              <a:rPr lang="en-US" dirty="0"/>
              <a:t>Acute Challenges:</a:t>
            </a:r>
          </a:p>
          <a:p>
            <a:pPr>
              <a:buFont typeface="Wingdings" panose="05000000000000000000" pitchFamily="2" charset="2"/>
              <a:buChar char="Ø"/>
            </a:pPr>
            <a:r>
              <a:rPr lang="en-US" dirty="0"/>
              <a:t>Too few services to address complex case management		</a:t>
            </a:r>
          </a:p>
          <a:p>
            <a:pPr>
              <a:buFont typeface="Wingdings" panose="05000000000000000000" pitchFamily="2" charset="2"/>
              <a:buChar char="Ø"/>
            </a:pPr>
            <a:r>
              <a:rPr lang="en-US" dirty="0"/>
              <a:t>Trust</a:t>
            </a:r>
          </a:p>
          <a:p>
            <a:pPr>
              <a:buFont typeface="Wingdings" panose="05000000000000000000" pitchFamily="2" charset="2"/>
              <a:buChar char="Ø"/>
            </a:pPr>
            <a:r>
              <a:rPr lang="en-US" dirty="0"/>
              <a:t>Requires change in work processes				</a:t>
            </a:r>
          </a:p>
          <a:p>
            <a:pPr>
              <a:buFont typeface="Wingdings" panose="05000000000000000000" pitchFamily="2" charset="2"/>
              <a:buChar char="Ø"/>
            </a:pPr>
            <a:r>
              <a:rPr lang="en-US" dirty="0"/>
              <a:t>Privacy/security</a:t>
            </a:r>
          </a:p>
          <a:p>
            <a:pPr>
              <a:buFont typeface="Wingdings" panose="05000000000000000000" pitchFamily="2" charset="2"/>
              <a:buChar char="Ø"/>
            </a:pPr>
            <a:r>
              <a:rPr lang="en-US" dirty="0"/>
              <a:t>Steep Learning Curves for provider and service recipients Human/relational issues</a:t>
            </a:r>
          </a:p>
          <a:p>
            <a:pPr>
              <a:buFont typeface="Wingdings" panose="05000000000000000000" pitchFamily="2" charset="2"/>
              <a:buChar char="Ø"/>
            </a:pPr>
            <a:r>
              <a:rPr lang="en-US" dirty="0"/>
              <a:t>Access to hardware	</a:t>
            </a:r>
          </a:p>
          <a:p>
            <a:pPr>
              <a:buFont typeface="Wingdings" panose="05000000000000000000" pitchFamily="2" charset="2"/>
              <a:buChar char="Ø"/>
            </a:pPr>
            <a:r>
              <a:rPr lang="en-US" dirty="0"/>
              <a:t>Requires additional training				</a:t>
            </a:r>
          </a:p>
          <a:p>
            <a:pPr>
              <a:buFont typeface="Wingdings" panose="05000000000000000000" pitchFamily="2" charset="2"/>
              <a:buChar char="Ø"/>
            </a:pPr>
            <a:r>
              <a:rPr lang="en-US" dirty="0"/>
              <a:t>Others?</a:t>
            </a:r>
          </a:p>
          <a:p>
            <a:endParaRPr lang="en-US" dirty="0"/>
          </a:p>
        </p:txBody>
      </p:sp>
    </p:spTree>
    <p:extLst>
      <p:ext uri="{BB962C8B-B14F-4D97-AF65-F5344CB8AC3E}">
        <p14:creationId xmlns:p14="http://schemas.microsoft.com/office/powerpoint/2010/main" val="16025358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LEARNING OBJECTIVES</a:t>
            </a:r>
          </a:p>
        </p:txBody>
      </p:sp>
      <p:sp>
        <p:nvSpPr>
          <p:cNvPr id="3" name="Content Placeholder 2"/>
          <p:cNvSpPr>
            <a:spLocks noGrp="1"/>
          </p:cNvSpPr>
          <p:nvPr>
            <p:ph idx="1"/>
          </p:nvPr>
        </p:nvSpPr>
        <p:spPr/>
        <p:txBody>
          <a:bodyPr>
            <a:normAutofit fontScale="25000" lnSpcReduction="20000"/>
          </a:bodyPr>
          <a:lstStyle/>
          <a:p>
            <a:pPr marL="0" indent="0">
              <a:buNone/>
            </a:pPr>
            <a:r>
              <a:rPr lang="en-US" sz="9600" b="1" dirty="0">
                <a:latin typeface="Century Gothic" panose="020B0502020202020204" pitchFamily="34" charset="0"/>
              </a:rPr>
              <a:t>Participants will be able to</a:t>
            </a:r>
            <a:r>
              <a:rPr lang="en-US" sz="9600" dirty="0">
                <a:latin typeface="Century Gothic" panose="020B0502020202020204" pitchFamily="34" charset="0"/>
              </a:rPr>
              <a:t>:</a:t>
            </a:r>
          </a:p>
          <a:p>
            <a:endParaRPr lang="en-US" dirty="0"/>
          </a:p>
          <a:p>
            <a:r>
              <a:rPr lang="en-US" sz="9600" dirty="0">
                <a:latin typeface="Century Gothic" panose="020B0502020202020204" pitchFamily="34" charset="0"/>
              </a:rPr>
              <a:t>Identify values of the Code of Ethics </a:t>
            </a:r>
          </a:p>
          <a:p>
            <a:endParaRPr lang="en-US" sz="9600" dirty="0">
              <a:latin typeface="Century Gothic" panose="020B0502020202020204" pitchFamily="34" charset="0"/>
            </a:endParaRPr>
          </a:p>
          <a:p>
            <a:r>
              <a:rPr lang="en-US" sz="9600" dirty="0">
                <a:latin typeface="Century Gothic" panose="020B0502020202020204" pitchFamily="34" charset="0"/>
              </a:rPr>
              <a:t>Apply the Code of Ethics in practice situations</a:t>
            </a:r>
          </a:p>
          <a:p>
            <a:endParaRPr lang="en-US" sz="9600" dirty="0">
              <a:latin typeface="Century Gothic" panose="020B0502020202020204" pitchFamily="34" charset="0"/>
            </a:endParaRPr>
          </a:p>
          <a:p>
            <a:r>
              <a:rPr lang="en-US" sz="9600" dirty="0">
                <a:latin typeface="Century Gothic" panose="020B0502020202020204" pitchFamily="34" charset="0"/>
              </a:rPr>
              <a:t>Become aware of an ethical decision-making model</a:t>
            </a:r>
            <a:r>
              <a:rPr lang="en-US" dirty="0"/>
              <a:t>.</a:t>
            </a:r>
          </a:p>
          <a:p>
            <a:pPr lvl="0"/>
            <a:r>
              <a:rPr lang="en-US" dirty="0"/>
              <a:t>  </a:t>
            </a:r>
          </a:p>
          <a:p>
            <a:endParaRPr lang="en-US" dirty="0"/>
          </a:p>
        </p:txBody>
      </p:sp>
    </p:spTree>
    <p:extLst>
      <p:ext uri="{BB962C8B-B14F-4D97-AF65-F5344CB8AC3E}">
        <p14:creationId xmlns:p14="http://schemas.microsoft.com/office/powerpoint/2010/main" val="3979293717"/>
      </p:ext>
    </p:extLst>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578390"/>
            <a:ext cx="8911687" cy="690340"/>
          </a:xfrm>
        </p:spPr>
        <p:txBody>
          <a:bodyPr/>
          <a:lstStyle/>
          <a:p>
            <a:r>
              <a:rPr lang="en-US" b="1" dirty="0"/>
              <a:t>Method</a:t>
            </a:r>
          </a:p>
        </p:txBody>
      </p:sp>
      <p:sp>
        <p:nvSpPr>
          <p:cNvPr id="3" name="Content Placeholder 2"/>
          <p:cNvSpPr>
            <a:spLocks noGrp="1"/>
          </p:cNvSpPr>
          <p:nvPr>
            <p:ph idx="1"/>
          </p:nvPr>
        </p:nvSpPr>
        <p:spPr>
          <a:xfrm>
            <a:off x="2589212" y="1824990"/>
            <a:ext cx="8915400" cy="3777622"/>
          </a:xfrm>
        </p:spPr>
        <p:txBody>
          <a:bodyPr>
            <a:normAutofit/>
          </a:bodyPr>
          <a:lstStyle/>
          <a:p>
            <a:r>
              <a:rPr lang="en-US" dirty="0"/>
              <a:t>Brief History of the development of Code of Ethics</a:t>
            </a:r>
          </a:p>
          <a:p>
            <a:endParaRPr lang="en-US" dirty="0"/>
          </a:p>
          <a:p>
            <a:r>
              <a:rPr lang="en-US" dirty="0"/>
              <a:t>Introduction of its scope, purpose, and Main Sections</a:t>
            </a:r>
          </a:p>
          <a:p>
            <a:endParaRPr lang="en-US" dirty="0"/>
          </a:p>
          <a:p>
            <a:r>
              <a:rPr lang="en-US" dirty="0"/>
              <a:t>Panel will use questions supplied by Case Managers</a:t>
            </a:r>
          </a:p>
          <a:p>
            <a:endParaRPr lang="en-US" dirty="0"/>
          </a:p>
          <a:p>
            <a:r>
              <a:rPr lang="en-US" dirty="0"/>
              <a:t>Identify and discuss relevant mandates of the code</a:t>
            </a:r>
          </a:p>
          <a:p>
            <a:endParaRPr lang="en-US" dirty="0"/>
          </a:p>
          <a:p>
            <a:r>
              <a:rPr lang="en-US" dirty="0"/>
              <a:t>Use an Ethical Decision Model to resolve ethical dilemmas</a:t>
            </a:r>
          </a:p>
          <a:p>
            <a:endParaRPr lang="en-US" dirty="0"/>
          </a:p>
          <a:p>
            <a:endParaRPr lang="en-US" dirty="0"/>
          </a:p>
        </p:txBody>
      </p:sp>
    </p:spTree>
    <p:extLst>
      <p:ext uri="{BB962C8B-B14F-4D97-AF65-F5344CB8AC3E}">
        <p14:creationId xmlns:p14="http://schemas.microsoft.com/office/powerpoint/2010/main" val="31434988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nSpc>
                <a:spcPct val="114000"/>
              </a:lnSpc>
            </a:pPr>
            <a:r>
              <a:rPr lang="en-US" b="1" dirty="0"/>
              <a:t>CASE MANAGEMENT CODE OF ETHICS HISTORY AND FUTURE</a:t>
            </a:r>
          </a:p>
        </p:txBody>
      </p:sp>
      <p:sp>
        <p:nvSpPr>
          <p:cNvPr id="3" name="Content Placeholder 2"/>
          <p:cNvSpPr>
            <a:spLocks noGrp="1"/>
          </p:cNvSpPr>
          <p:nvPr>
            <p:ph idx="1"/>
          </p:nvPr>
        </p:nvSpPr>
        <p:spPr>
          <a:xfrm>
            <a:off x="2589212" y="2133600"/>
            <a:ext cx="8915400" cy="2781300"/>
          </a:xfrm>
        </p:spPr>
        <p:txBody>
          <a:bodyPr>
            <a:normAutofit/>
          </a:bodyPr>
          <a:lstStyle/>
          <a:p>
            <a:pPr marL="914400" indent="-914400">
              <a:buClr>
                <a:srgbClr val="00A499"/>
              </a:buClr>
            </a:pPr>
            <a:r>
              <a:rPr lang="en-US" sz="2800" dirty="0"/>
              <a:t>Updated to follow updated standards</a:t>
            </a:r>
          </a:p>
          <a:p>
            <a:pPr marL="914400" indent="-914400">
              <a:buClr>
                <a:srgbClr val="00A499"/>
              </a:buClr>
            </a:pPr>
            <a:r>
              <a:rPr lang="en-US" sz="2800" dirty="0"/>
              <a:t>Will be updated periodically (5 years)</a:t>
            </a:r>
          </a:p>
          <a:p>
            <a:pPr marL="914400" indent="-914400">
              <a:buClr>
                <a:srgbClr val="00A499"/>
              </a:buClr>
            </a:pPr>
            <a:r>
              <a:rPr lang="en-US" sz="2800" dirty="0"/>
              <a:t>Input from CMs</a:t>
            </a:r>
          </a:p>
          <a:p>
            <a:pPr marL="914400" indent="-914400">
              <a:buClr>
                <a:srgbClr val="00A499"/>
              </a:buClr>
            </a:pPr>
            <a:r>
              <a:rPr lang="en-US" sz="2800" dirty="0"/>
              <a:t>Ongoing</a:t>
            </a:r>
          </a:p>
        </p:txBody>
      </p:sp>
    </p:spTree>
    <p:extLst>
      <p:ext uri="{BB962C8B-B14F-4D97-AF65-F5344CB8AC3E}">
        <p14:creationId xmlns:p14="http://schemas.microsoft.com/office/powerpoint/2010/main" val="42324820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SCOPE AND PURPOSE</a:t>
            </a:r>
          </a:p>
        </p:txBody>
      </p:sp>
      <p:sp>
        <p:nvSpPr>
          <p:cNvPr id="3" name="Content Placeholder 2"/>
          <p:cNvSpPr>
            <a:spLocks noGrp="1"/>
          </p:cNvSpPr>
          <p:nvPr>
            <p:ph idx="1"/>
          </p:nvPr>
        </p:nvSpPr>
        <p:spPr/>
        <p:txBody>
          <a:bodyPr/>
          <a:lstStyle/>
          <a:p>
            <a:pPr marL="173038" indent="0" algn="just">
              <a:lnSpc>
                <a:spcPct val="134000"/>
              </a:lnSpc>
              <a:buNone/>
            </a:pPr>
            <a:r>
              <a:rPr lang="en-US" sz="2400" dirty="0"/>
              <a:t>This Code is not intended, nor should it be construed, as detracting from any responsibilities which may be imposed by law or regulation.</a:t>
            </a:r>
          </a:p>
          <a:p>
            <a:pPr marL="173038" indent="0" algn="just">
              <a:lnSpc>
                <a:spcPct val="134000"/>
              </a:lnSpc>
              <a:buNone/>
            </a:pPr>
            <a:r>
              <a:rPr lang="en-US" sz="2400" dirty="0"/>
              <a:t>In applying the requirements outlined in this Code, Case Managers should be guided, not merely by the words, but also by the spirit of this Code.</a:t>
            </a:r>
          </a:p>
          <a:p>
            <a:endParaRPr lang="en-US" dirty="0"/>
          </a:p>
        </p:txBody>
      </p:sp>
    </p:spTree>
    <p:extLst>
      <p:ext uri="{BB962C8B-B14F-4D97-AF65-F5344CB8AC3E}">
        <p14:creationId xmlns:p14="http://schemas.microsoft.com/office/powerpoint/2010/main" val="27907981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58181"/>
          </a:xfrm>
        </p:spPr>
        <p:txBody>
          <a:bodyPr>
            <a:normAutofit fontScale="90000"/>
          </a:bodyPr>
          <a:lstStyle/>
          <a:p>
            <a:r>
              <a:rPr lang="en-US" b="1" dirty="0"/>
              <a:t>Sections of The Code of Ethics :</a:t>
            </a:r>
            <a:br>
              <a:rPr lang="en-US" b="1" dirty="0"/>
            </a:br>
            <a:endParaRPr lang="en-US" b="1" dirty="0"/>
          </a:p>
        </p:txBody>
      </p:sp>
      <p:sp>
        <p:nvSpPr>
          <p:cNvPr id="3" name="Content Placeholder 2"/>
          <p:cNvSpPr>
            <a:spLocks noGrp="1"/>
          </p:cNvSpPr>
          <p:nvPr>
            <p:ph idx="1"/>
          </p:nvPr>
        </p:nvSpPr>
        <p:spPr>
          <a:xfrm>
            <a:off x="2592924" y="1482290"/>
            <a:ext cx="9486781" cy="4803007"/>
          </a:xfrm>
          <a:ln>
            <a:solidFill>
              <a:schemeClr val="bg1"/>
            </a:solidFill>
          </a:ln>
        </p:spPr>
        <p:txBody>
          <a:bodyPr numCol="1" spcCol="274320">
            <a:normAutofit fontScale="62500" lnSpcReduction="20000"/>
          </a:bodyPr>
          <a:lstStyle/>
          <a:p>
            <a:pPr marL="682625" lvl="0" indent="-509588" defTabSz="461963">
              <a:lnSpc>
                <a:spcPct val="120000"/>
              </a:lnSpc>
              <a:spcBef>
                <a:spcPts val="1200"/>
              </a:spcBef>
              <a:tabLst>
                <a:tab pos="625475" algn="l"/>
              </a:tabLst>
            </a:pPr>
            <a:r>
              <a:rPr lang="en-US" sz="5100" dirty="0"/>
              <a:t>Principles/Values</a:t>
            </a:r>
          </a:p>
          <a:p>
            <a:pPr marL="682625" lvl="0" indent="-509588" defTabSz="461963">
              <a:lnSpc>
                <a:spcPct val="120000"/>
              </a:lnSpc>
              <a:spcBef>
                <a:spcPts val="1200"/>
              </a:spcBef>
              <a:tabLst>
                <a:tab pos="625475" algn="l"/>
              </a:tabLst>
            </a:pPr>
            <a:r>
              <a:rPr lang="en-US" sz="5100" dirty="0"/>
              <a:t>Sensitivity and Self-Awareness</a:t>
            </a:r>
          </a:p>
          <a:p>
            <a:pPr marL="682625" lvl="0" indent="-509588" defTabSz="461963">
              <a:lnSpc>
                <a:spcPct val="120000"/>
              </a:lnSpc>
              <a:spcBef>
                <a:spcPts val="1200"/>
              </a:spcBef>
              <a:tabLst>
                <a:tab pos="625475" algn="l"/>
              </a:tabLst>
            </a:pPr>
            <a:r>
              <a:rPr lang="en-US" sz="5100" dirty="0"/>
              <a:t>Continuous Professional Growth and Development</a:t>
            </a:r>
          </a:p>
          <a:p>
            <a:pPr marL="682625" lvl="0" indent="-509588" defTabSz="461963">
              <a:lnSpc>
                <a:spcPct val="120000"/>
              </a:lnSpc>
              <a:spcBef>
                <a:spcPts val="1200"/>
              </a:spcBef>
              <a:tabLst>
                <a:tab pos="625475" algn="l"/>
              </a:tabLst>
            </a:pPr>
            <a:r>
              <a:rPr lang="en-US" sz="5100" dirty="0"/>
              <a:t>Legal Responsibilities</a:t>
            </a:r>
          </a:p>
          <a:p>
            <a:pPr marL="682625" lvl="0" indent="-509588" defTabSz="461963">
              <a:lnSpc>
                <a:spcPct val="120000"/>
              </a:lnSpc>
              <a:spcBef>
                <a:spcPts val="1200"/>
              </a:spcBef>
              <a:tabLst>
                <a:tab pos="625475" algn="l"/>
              </a:tabLst>
            </a:pPr>
            <a:r>
              <a:rPr lang="en-US" sz="5100" dirty="0"/>
              <a:t>Collegial Relationships</a:t>
            </a:r>
          </a:p>
          <a:p>
            <a:pPr marL="682625" lvl="0" indent="-509588" defTabSz="461963">
              <a:lnSpc>
                <a:spcPct val="120000"/>
              </a:lnSpc>
              <a:spcBef>
                <a:spcPts val="1200"/>
              </a:spcBef>
              <a:tabLst>
                <a:tab pos="625475" algn="l"/>
              </a:tabLst>
            </a:pPr>
            <a:r>
              <a:rPr lang="en-US" sz="5100" dirty="0"/>
              <a:t>Duties to the Profession of Case Management</a:t>
            </a:r>
          </a:p>
          <a:p>
            <a:pPr marL="173037" lvl="0" indent="0" defTabSz="461963">
              <a:lnSpc>
                <a:spcPct val="120000"/>
              </a:lnSpc>
              <a:spcBef>
                <a:spcPts val="1200"/>
              </a:spcBef>
              <a:buNone/>
              <a:tabLst>
                <a:tab pos="625475" algn="l"/>
              </a:tabLst>
            </a:pPr>
            <a:endParaRPr lang="en-US" sz="5100" dirty="0"/>
          </a:p>
          <a:p>
            <a:pPr algn="just"/>
            <a:endParaRPr lang="en-US" dirty="0"/>
          </a:p>
        </p:txBody>
      </p:sp>
    </p:spTree>
    <p:extLst>
      <p:ext uri="{BB962C8B-B14F-4D97-AF65-F5344CB8AC3E}">
        <p14:creationId xmlns:p14="http://schemas.microsoft.com/office/powerpoint/2010/main" val="22179156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98677" y="1457608"/>
            <a:ext cx="8915400" cy="5400391"/>
          </a:xfrm>
        </p:spPr>
        <p:txBody>
          <a:bodyPr>
            <a:normAutofit fontScale="32500" lnSpcReduction="20000"/>
          </a:bodyPr>
          <a:lstStyle/>
          <a:p>
            <a:endParaRPr lang="en-US" dirty="0">
              <a:solidFill>
                <a:schemeClr val="accent2">
                  <a:lumMod val="75000"/>
                </a:schemeClr>
              </a:solidFill>
            </a:endParaRPr>
          </a:p>
          <a:p>
            <a:pPr marL="230188" indent="-230188">
              <a:buNone/>
            </a:pPr>
            <a:r>
              <a:rPr lang="en-US" sz="3700" dirty="0"/>
              <a:t>1. 	Find a copy of the code of Ethics of the National Association of Case Management.</a:t>
            </a:r>
          </a:p>
          <a:p>
            <a:pPr lvl="1"/>
            <a:r>
              <a:rPr lang="en-US" sz="3700" dirty="0">
                <a:hlinkClick r:id="rId3"/>
              </a:rPr>
              <a:t>https://www.yournacm.com/news_publications/resources.html</a:t>
            </a:r>
            <a:endParaRPr lang="en-US" sz="3700" dirty="0"/>
          </a:p>
          <a:p>
            <a:pPr marL="230188" indent="-230188">
              <a:buNone/>
            </a:pPr>
            <a:r>
              <a:rPr lang="en-US" sz="3700" dirty="0"/>
              <a:t>2. 	Review scope and purpose and try to determine ethical mandates involved.</a:t>
            </a:r>
          </a:p>
          <a:p>
            <a:pPr marL="230188" indent="-230188">
              <a:buNone/>
            </a:pPr>
            <a:r>
              <a:rPr lang="en-US" sz="3700" dirty="0"/>
              <a:t>3. 	Determine whether an ethical dilemma exists. Do two equally important values conflict?</a:t>
            </a:r>
          </a:p>
          <a:p>
            <a:pPr marL="230188" indent="-230188">
              <a:buNone/>
            </a:pPr>
            <a:r>
              <a:rPr lang="en-US" sz="3700" dirty="0"/>
              <a:t>4. 	If not, find appropriate mandate in the code.  If there is a dilemma, proceed as follows:</a:t>
            </a:r>
          </a:p>
          <a:p>
            <a:pPr marL="0" indent="0">
              <a:buNone/>
            </a:pPr>
            <a:r>
              <a:rPr lang="en-US" sz="3700" dirty="0"/>
              <a:t>	  You might want to prioritize Ethical Standards based on suggested ethical priorities:</a:t>
            </a:r>
            <a:endParaRPr lang="en-US" sz="3500" dirty="0"/>
          </a:p>
          <a:p>
            <a:pPr marL="1027113" lvl="1" indent="-284163">
              <a:buFont typeface="Wingdings" panose="05000000000000000000" pitchFamily="2" charset="2"/>
              <a:buChar char="Ø"/>
            </a:pPr>
            <a:r>
              <a:rPr lang="en-US" sz="3500" dirty="0"/>
              <a:t>protect life</a:t>
            </a:r>
          </a:p>
          <a:p>
            <a:pPr marL="1027113" lvl="1" indent="-284163">
              <a:buFont typeface="Wingdings" panose="05000000000000000000" pitchFamily="2" charset="2"/>
              <a:buChar char="Ø"/>
            </a:pPr>
            <a:r>
              <a:rPr lang="en-US" sz="3500" dirty="0"/>
              <a:t>consider equality inequality</a:t>
            </a:r>
          </a:p>
          <a:p>
            <a:pPr marL="1027113" lvl="1" indent="-284163">
              <a:buFont typeface="Wingdings" panose="05000000000000000000" pitchFamily="2" charset="2"/>
              <a:buChar char="Ø"/>
            </a:pPr>
            <a:r>
              <a:rPr lang="en-US" sz="3500" dirty="0"/>
              <a:t>preserve individual autonomy and freedom</a:t>
            </a:r>
          </a:p>
          <a:p>
            <a:pPr marL="1027113" lvl="1" indent="-284163">
              <a:buFont typeface="Wingdings" panose="05000000000000000000" pitchFamily="2" charset="2"/>
              <a:buChar char="Ø"/>
            </a:pPr>
            <a:r>
              <a:rPr lang="en-US" sz="3500" dirty="0"/>
              <a:t>prioritize least harm</a:t>
            </a:r>
          </a:p>
          <a:p>
            <a:pPr marL="1027113" lvl="1" indent="-284163">
              <a:buFont typeface="Wingdings" panose="05000000000000000000" pitchFamily="2" charset="2"/>
              <a:buChar char="Ø"/>
            </a:pPr>
            <a:r>
              <a:rPr lang="en-US" sz="3500" dirty="0"/>
              <a:t>preserve quality of life</a:t>
            </a:r>
          </a:p>
          <a:p>
            <a:pPr marL="1027113" lvl="1" indent="-284163">
              <a:buFont typeface="Wingdings" panose="05000000000000000000" pitchFamily="2" charset="2"/>
              <a:buChar char="Ø"/>
            </a:pPr>
            <a:r>
              <a:rPr lang="en-US" sz="3500" dirty="0"/>
              <a:t>maintain confidentiality and privacy</a:t>
            </a:r>
          </a:p>
          <a:p>
            <a:pPr marL="1027113" lvl="1" indent="-284163">
              <a:buFont typeface="Wingdings" panose="05000000000000000000" pitchFamily="2" charset="2"/>
              <a:buChar char="Ø"/>
            </a:pPr>
            <a:r>
              <a:rPr lang="en-US" sz="3500" dirty="0"/>
              <a:t>speak the truth</a:t>
            </a:r>
          </a:p>
          <a:p>
            <a:pPr marL="1027113" lvl="1" indent="-284163">
              <a:buFont typeface="Wingdings" panose="05000000000000000000" pitchFamily="2" charset="2"/>
              <a:buChar char="Ø"/>
            </a:pPr>
            <a:r>
              <a:rPr lang="en-US" sz="3500" dirty="0"/>
              <a:t>consider your own personal values and ethics (Code Values take precedence over personal)</a:t>
            </a:r>
          </a:p>
          <a:p>
            <a:pPr marL="230188" indent="-230188">
              <a:buNone/>
            </a:pPr>
            <a:r>
              <a:rPr lang="en-US" sz="3700" dirty="0"/>
              <a:t>5. 	Explore alternatives--brainstorm and write down the alternatives.</a:t>
            </a:r>
          </a:p>
          <a:p>
            <a:pPr marL="230188" indent="-230188">
              <a:buNone/>
            </a:pPr>
            <a:r>
              <a:rPr lang="en-US" sz="3700" dirty="0"/>
              <a:t>6. 	Weigh alternatives.</a:t>
            </a:r>
          </a:p>
          <a:p>
            <a:pPr marL="230188" indent="-230188">
              <a:buNone/>
            </a:pPr>
            <a:r>
              <a:rPr lang="en-US" sz="3700" dirty="0"/>
              <a:t>7. 	Think about possible outcomes and consequences.  You may want to write them down.</a:t>
            </a:r>
          </a:p>
          <a:p>
            <a:pPr marL="230188" indent="-230188">
              <a:buNone/>
            </a:pPr>
            <a:r>
              <a:rPr lang="en-US" sz="3700" dirty="0"/>
              <a:t>8. 	Determine a tentative solution. Get supervision.</a:t>
            </a:r>
          </a:p>
          <a:p>
            <a:pPr marL="0" indent="0">
              <a:buNone/>
            </a:pPr>
            <a:endParaRPr lang="en-US" sz="3700" dirty="0"/>
          </a:p>
        </p:txBody>
      </p:sp>
      <p:sp>
        <p:nvSpPr>
          <p:cNvPr id="4" name="Title 3"/>
          <p:cNvSpPr>
            <a:spLocks noGrp="1"/>
          </p:cNvSpPr>
          <p:nvPr>
            <p:ph type="title"/>
          </p:nvPr>
        </p:nvSpPr>
        <p:spPr>
          <a:xfrm>
            <a:off x="2592925" y="624110"/>
            <a:ext cx="8911687" cy="833498"/>
          </a:xfrm>
        </p:spPr>
        <p:txBody>
          <a:bodyPr/>
          <a:lstStyle/>
          <a:p>
            <a:r>
              <a:rPr lang="en-US" b="1" dirty="0"/>
              <a:t>Ethical Decision Making Model</a:t>
            </a:r>
          </a:p>
        </p:txBody>
      </p:sp>
    </p:spTree>
    <p:extLst>
      <p:ext uri="{BB962C8B-B14F-4D97-AF65-F5344CB8AC3E}">
        <p14:creationId xmlns:p14="http://schemas.microsoft.com/office/powerpoint/2010/main" val="17402004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7410" y="589820"/>
            <a:ext cx="8911687" cy="861790"/>
          </a:xfrm>
        </p:spPr>
        <p:txBody>
          <a:bodyPr/>
          <a:lstStyle/>
          <a:p>
            <a:r>
              <a:rPr lang="en-US" b="1" dirty="0"/>
              <a:t>Using The Socratic Method</a:t>
            </a:r>
          </a:p>
        </p:txBody>
      </p:sp>
      <p:sp>
        <p:nvSpPr>
          <p:cNvPr id="3" name="Content Placeholder 2"/>
          <p:cNvSpPr>
            <a:spLocks noGrp="1"/>
          </p:cNvSpPr>
          <p:nvPr>
            <p:ph idx="1"/>
          </p:nvPr>
        </p:nvSpPr>
        <p:spPr>
          <a:xfrm>
            <a:off x="2137410" y="2167890"/>
            <a:ext cx="9367202" cy="3777622"/>
          </a:xfrm>
        </p:spPr>
        <p:txBody>
          <a:bodyPr>
            <a:normAutofit/>
          </a:bodyPr>
          <a:lstStyle/>
          <a:p>
            <a:pPr marL="628650" indent="-628650">
              <a:buFont typeface="Wingdings" panose="05000000000000000000" pitchFamily="2" charset="2"/>
              <a:buChar char="Ø"/>
            </a:pPr>
            <a:r>
              <a:rPr lang="en-US" sz="2800" dirty="0"/>
              <a:t>Use the Ethical Decision-Making Model to Discuss</a:t>
            </a:r>
          </a:p>
          <a:p>
            <a:pPr marL="628650" indent="-628650">
              <a:buFont typeface="Wingdings" panose="05000000000000000000" pitchFamily="2" charset="2"/>
              <a:buChar char="Ø"/>
            </a:pPr>
            <a:r>
              <a:rPr lang="en-US" sz="2800" dirty="0"/>
              <a:t>Reference your NACM Code of Ethics</a:t>
            </a:r>
          </a:p>
          <a:p>
            <a:pPr marL="628650" indent="-628650">
              <a:buFont typeface="Wingdings" panose="05000000000000000000" pitchFamily="2" charset="2"/>
              <a:buChar char="Ø"/>
            </a:pPr>
            <a:r>
              <a:rPr lang="en-US" sz="2800" dirty="0"/>
              <a:t>Reflect on your own and your agency experiences</a:t>
            </a:r>
          </a:p>
          <a:p>
            <a:pPr marL="628650" indent="-628650">
              <a:buFont typeface="Wingdings" panose="05000000000000000000" pitchFamily="2" charset="2"/>
              <a:buChar char="Ø"/>
            </a:pPr>
            <a:r>
              <a:rPr lang="en-US" sz="2800" dirty="0"/>
              <a:t>Answer the critical question:  Does the Code of Ethics provide clarity for these challenges?</a:t>
            </a:r>
          </a:p>
        </p:txBody>
      </p:sp>
    </p:spTree>
    <p:extLst>
      <p:ext uri="{BB962C8B-B14F-4D97-AF65-F5344CB8AC3E}">
        <p14:creationId xmlns:p14="http://schemas.microsoft.com/office/powerpoint/2010/main" val="15943890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98677" y="1457608"/>
            <a:ext cx="8915400" cy="5400391"/>
          </a:xfrm>
        </p:spPr>
        <p:txBody>
          <a:bodyPr>
            <a:normAutofit/>
          </a:bodyPr>
          <a:lstStyle/>
          <a:p>
            <a:endParaRPr lang="en-US" dirty="0">
              <a:solidFill>
                <a:schemeClr val="accent2">
                  <a:lumMod val="75000"/>
                </a:schemeClr>
              </a:solidFill>
            </a:endParaRPr>
          </a:p>
          <a:p>
            <a:pPr marL="0" indent="0">
              <a:buNone/>
            </a:pPr>
            <a:r>
              <a:rPr lang="en-US" sz="4000" b="1" u="sng" dirty="0"/>
              <a:t>Dual relationships/role conflicts</a:t>
            </a:r>
          </a:p>
          <a:p>
            <a:endParaRPr lang="en-US" sz="4000" b="1" u="sng" dirty="0"/>
          </a:p>
          <a:p>
            <a:pPr marL="685800" indent="-685800"/>
            <a:r>
              <a:rPr lang="en-US" sz="4000" dirty="0"/>
              <a:t>I have been asked to tutor a consumer’s sibling since I have an education background.</a:t>
            </a:r>
          </a:p>
          <a:p>
            <a:pPr marL="0" indent="0">
              <a:buNone/>
            </a:pPr>
            <a:endParaRPr lang="en-US" sz="4000" dirty="0"/>
          </a:p>
          <a:p>
            <a:pPr marL="0" indent="0">
              <a:buNone/>
            </a:pPr>
            <a:endParaRPr lang="en-US" sz="3700" dirty="0"/>
          </a:p>
          <a:p>
            <a:pPr marL="0" indent="0">
              <a:buNone/>
            </a:pPr>
            <a:endParaRPr lang="en-US" sz="3700" dirty="0"/>
          </a:p>
        </p:txBody>
      </p:sp>
      <p:sp>
        <p:nvSpPr>
          <p:cNvPr id="4" name="Title 3"/>
          <p:cNvSpPr>
            <a:spLocks noGrp="1"/>
          </p:cNvSpPr>
          <p:nvPr>
            <p:ph type="title"/>
          </p:nvPr>
        </p:nvSpPr>
        <p:spPr>
          <a:xfrm>
            <a:off x="2592925" y="624110"/>
            <a:ext cx="8911687" cy="833498"/>
          </a:xfrm>
        </p:spPr>
        <p:txBody>
          <a:bodyPr/>
          <a:lstStyle/>
          <a:p>
            <a:r>
              <a:rPr lang="en-US" dirty="0"/>
              <a:t>Seven Areas of Applying the Code--1</a:t>
            </a:r>
          </a:p>
        </p:txBody>
      </p:sp>
    </p:spTree>
    <p:extLst>
      <p:ext uri="{BB962C8B-B14F-4D97-AF65-F5344CB8AC3E}">
        <p14:creationId xmlns:p14="http://schemas.microsoft.com/office/powerpoint/2010/main" val="38881736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Wisp">
  <a:themeElements>
    <a:clrScheme name="NACM Logo">
      <a:dk1>
        <a:srgbClr val="58595B"/>
      </a:dk1>
      <a:lt1>
        <a:sysClr val="window" lastClr="FFFFFF"/>
      </a:lt1>
      <a:dk2>
        <a:srgbClr val="00A499"/>
      </a:dk2>
      <a:lt2>
        <a:srgbClr val="A7FFF9"/>
      </a:lt2>
      <a:accent1>
        <a:srgbClr val="00A499"/>
      </a:accent1>
      <a:accent2>
        <a:srgbClr val="58595B"/>
      </a:accent2>
      <a:accent3>
        <a:srgbClr val="009A44"/>
      </a:accent3>
      <a:accent4>
        <a:srgbClr val="FF671F"/>
      </a:accent4>
      <a:accent5>
        <a:srgbClr val="00A499"/>
      </a:accent5>
      <a:accent6>
        <a:srgbClr val="00CC5C"/>
      </a:accent6>
      <a:hlink>
        <a:srgbClr val="FF671F"/>
      </a:hlink>
      <a:folHlink>
        <a:srgbClr val="85DFD0"/>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738</TotalTime>
  <Words>1624</Words>
  <Application>Microsoft Office PowerPoint</Application>
  <PresentationFormat>Widescreen</PresentationFormat>
  <Paragraphs>155</Paragraphs>
  <Slides>18</Slides>
  <Notes>10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18</vt:i4>
      </vt:variant>
    </vt:vector>
  </HeadingPairs>
  <TitlesOfParts>
    <vt:vector size="27" baseType="lpstr">
      <vt:lpstr>Arial</vt:lpstr>
      <vt:lpstr>Calibri</vt:lpstr>
      <vt:lpstr>Calibri Light</vt:lpstr>
      <vt:lpstr>Century Gothic</vt:lpstr>
      <vt:lpstr>Roboto</vt:lpstr>
      <vt:lpstr>Wingdings</vt:lpstr>
      <vt:lpstr>Wingdings 3</vt:lpstr>
      <vt:lpstr>Office Theme</vt:lpstr>
      <vt:lpstr>1_Wisp</vt:lpstr>
      <vt:lpstr>PowerPoint Presentation</vt:lpstr>
      <vt:lpstr>LEARNING OBJECTIVES</vt:lpstr>
      <vt:lpstr>Method</vt:lpstr>
      <vt:lpstr>CASE MANAGEMENT CODE OF ETHICS HISTORY AND FUTURE</vt:lpstr>
      <vt:lpstr>SCOPE AND PURPOSE</vt:lpstr>
      <vt:lpstr>Sections of The Code of Ethics : </vt:lpstr>
      <vt:lpstr>Ethical Decision Making Model</vt:lpstr>
      <vt:lpstr>Using The Socratic Method</vt:lpstr>
      <vt:lpstr>Seven Areas of Applying the Code--1</vt:lpstr>
      <vt:lpstr>Seven Areas of Applying the Code --2</vt:lpstr>
      <vt:lpstr>Seven Areas of Applying the Code --3</vt:lpstr>
      <vt:lpstr>Seven Areas of Applying the Code --4</vt:lpstr>
      <vt:lpstr>Seven Areas of Applying the Code --5</vt:lpstr>
      <vt:lpstr>Case Management Challenges A Vignette on Self-Care -6</vt:lpstr>
      <vt:lpstr>Case Management Challenges A Vignette on Physical Health Services-7</vt:lpstr>
      <vt:lpstr>Case Management Challenges Diversity And Inclusion</vt:lpstr>
      <vt:lpstr>Case Management Challenges COVID-19 Pandemic: Universal Acute Challenges</vt:lpstr>
      <vt:lpstr>Case Management Challenges Virtual Services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Vafeas, John</dc:creator>
  <cp:lastModifiedBy>Mary Ann Kowalonek</cp:lastModifiedBy>
  <cp:revision>39</cp:revision>
  <dcterms:created xsi:type="dcterms:W3CDTF">2019-06-07T13:51:15Z</dcterms:created>
  <dcterms:modified xsi:type="dcterms:W3CDTF">2021-08-23T18:00:16Z</dcterms:modified>
</cp:coreProperties>
</file>