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78" r:id="rId3"/>
    <p:sldId id="268" r:id="rId4"/>
    <p:sldId id="265" r:id="rId5"/>
    <p:sldId id="458" r:id="rId6"/>
    <p:sldId id="266" r:id="rId7"/>
    <p:sldId id="464" r:id="rId8"/>
    <p:sldId id="267" r:id="rId9"/>
    <p:sldId id="257" r:id="rId10"/>
    <p:sldId id="258" r:id="rId11"/>
    <p:sldId id="269" r:id="rId12"/>
    <p:sldId id="270" r:id="rId13"/>
    <p:sldId id="272" r:id="rId14"/>
    <p:sldId id="271" r:id="rId15"/>
    <p:sldId id="273" r:id="rId16"/>
    <p:sldId id="274" r:id="rId17"/>
    <p:sldId id="459" r:id="rId18"/>
    <p:sldId id="275" r:id="rId19"/>
    <p:sldId id="276" r:id="rId20"/>
    <p:sldId id="277" r:id="rId21"/>
    <p:sldId id="281" r:id="rId22"/>
    <p:sldId id="259" r:id="rId23"/>
    <p:sldId id="285" r:id="rId24"/>
    <p:sldId id="448" r:id="rId25"/>
    <p:sldId id="449" r:id="rId26"/>
    <p:sldId id="450" r:id="rId27"/>
    <p:sldId id="451" r:id="rId28"/>
    <p:sldId id="452" r:id="rId29"/>
    <p:sldId id="453" r:id="rId30"/>
    <p:sldId id="454" r:id="rId31"/>
    <p:sldId id="455" r:id="rId32"/>
    <p:sldId id="456" r:id="rId33"/>
    <p:sldId id="457" r:id="rId34"/>
    <p:sldId id="264" r:id="rId35"/>
    <p:sldId id="460" r:id="rId36"/>
    <p:sldId id="461" r:id="rId37"/>
    <p:sldId id="462" r:id="rId38"/>
    <p:sldId id="260" r:id="rId39"/>
    <p:sldId id="262" r:id="rId40"/>
    <p:sldId id="263" r:id="rId41"/>
    <p:sldId id="261" r:id="rId42"/>
    <p:sldId id="280" r:id="rId43"/>
    <p:sldId id="463"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p:cViewPr varScale="1">
        <p:scale>
          <a:sx n="63" d="100"/>
          <a:sy n="63" d="100"/>
        </p:scale>
        <p:origin x="66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DBF229-41CE-4108-B6BD-930724E74F8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5AF0375-9117-47CD-8640-38371C787FF8}">
      <dgm:prSet/>
      <dgm:spPr/>
      <dgm:t>
        <a:bodyPr/>
        <a:lstStyle/>
        <a:p>
          <a:r>
            <a:rPr lang="en-US" b="1"/>
            <a:t>Compromises their ability to provide safety</a:t>
          </a:r>
          <a:endParaRPr lang="en-US"/>
        </a:p>
      </dgm:t>
    </dgm:pt>
    <dgm:pt modelId="{1F19C46B-6CAF-4889-BD91-BF87997D633D}" type="parTrans" cxnId="{A83E6895-C22F-4F4D-9FA7-F5FFFD181C75}">
      <dgm:prSet/>
      <dgm:spPr/>
      <dgm:t>
        <a:bodyPr/>
        <a:lstStyle/>
        <a:p>
          <a:endParaRPr lang="en-US"/>
        </a:p>
      </dgm:t>
    </dgm:pt>
    <dgm:pt modelId="{4DFD3F04-5630-4839-99C9-870400662F0D}" type="sibTrans" cxnId="{A83E6895-C22F-4F4D-9FA7-F5FFFD181C75}">
      <dgm:prSet/>
      <dgm:spPr/>
      <dgm:t>
        <a:bodyPr/>
        <a:lstStyle/>
        <a:p>
          <a:endParaRPr lang="en-US"/>
        </a:p>
      </dgm:t>
    </dgm:pt>
    <dgm:pt modelId="{A09D0F5F-1240-4AAD-B566-15F04F6AE3D3}">
      <dgm:prSet/>
      <dgm:spPr/>
      <dgm:t>
        <a:bodyPr/>
        <a:lstStyle/>
        <a:p>
          <a:r>
            <a:rPr lang="en-US"/>
            <a:t>Parents may be overprotective</a:t>
          </a:r>
        </a:p>
      </dgm:t>
    </dgm:pt>
    <dgm:pt modelId="{DBB24D6C-3053-4306-A0A7-6686A793B1B4}" type="parTrans" cxnId="{34217810-2F7D-45DA-909A-53FB99D42110}">
      <dgm:prSet/>
      <dgm:spPr/>
      <dgm:t>
        <a:bodyPr/>
        <a:lstStyle/>
        <a:p>
          <a:endParaRPr lang="en-US"/>
        </a:p>
      </dgm:t>
    </dgm:pt>
    <dgm:pt modelId="{CA191C92-2ABF-4C76-AE6A-2EFE849988C6}" type="sibTrans" cxnId="{34217810-2F7D-45DA-909A-53FB99D42110}">
      <dgm:prSet/>
      <dgm:spPr/>
      <dgm:t>
        <a:bodyPr/>
        <a:lstStyle/>
        <a:p>
          <a:endParaRPr lang="en-US"/>
        </a:p>
      </dgm:t>
    </dgm:pt>
    <dgm:pt modelId="{B1A05B1B-633E-4E11-AFBD-B118737AD17A}">
      <dgm:prSet/>
      <dgm:spPr/>
      <dgm:t>
        <a:bodyPr/>
        <a:lstStyle/>
        <a:p>
          <a:r>
            <a:rPr lang="en-US"/>
            <a:t>Others may not recognize situations that can be dangerous to their children.</a:t>
          </a:r>
        </a:p>
      </dgm:t>
    </dgm:pt>
    <dgm:pt modelId="{D8DC82B7-85F1-40F2-9335-D02E89C12442}" type="parTrans" cxnId="{3157AB99-E162-45CD-9189-3AE2ED704CB8}">
      <dgm:prSet/>
      <dgm:spPr/>
      <dgm:t>
        <a:bodyPr/>
        <a:lstStyle/>
        <a:p>
          <a:endParaRPr lang="en-US"/>
        </a:p>
      </dgm:t>
    </dgm:pt>
    <dgm:pt modelId="{B47A46B0-9619-4B61-A4D9-5E2EA9A9F5A6}" type="sibTrans" cxnId="{3157AB99-E162-45CD-9189-3AE2ED704CB8}">
      <dgm:prSet/>
      <dgm:spPr/>
      <dgm:t>
        <a:bodyPr/>
        <a:lstStyle/>
        <a:p>
          <a:endParaRPr lang="en-US"/>
        </a:p>
      </dgm:t>
    </dgm:pt>
    <dgm:pt modelId="{5C59319F-7117-432E-9E2A-FA2D72F13647}">
      <dgm:prSet/>
      <dgm:spPr/>
      <dgm:t>
        <a:bodyPr/>
        <a:lstStyle/>
        <a:p>
          <a:r>
            <a:rPr lang="en-US"/>
            <a:t>(Children’s Services, 2012)</a:t>
          </a:r>
        </a:p>
      </dgm:t>
    </dgm:pt>
    <dgm:pt modelId="{598434FB-82A4-4FF5-82C2-B21A10944A4C}" type="parTrans" cxnId="{1B5E4224-36E9-4B37-9DF0-3D0E995948BB}">
      <dgm:prSet/>
      <dgm:spPr/>
      <dgm:t>
        <a:bodyPr/>
        <a:lstStyle/>
        <a:p>
          <a:endParaRPr lang="en-US"/>
        </a:p>
      </dgm:t>
    </dgm:pt>
    <dgm:pt modelId="{AD78B17A-21B1-4D66-9413-85FDE8474569}" type="sibTrans" cxnId="{1B5E4224-36E9-4B37-9DF0-3D0E995948BB}">
      <dgm:prSet/>
      <dgm:spPr/>
      <dgm:t>
        <a:bodyPr/>
        <a:lstStyle/>
        <a:p>
          <a:endParaRPr lang="en-US"/>
        </a:p>
      </dgm:t>
    </dgm:pt>
    <dgm:pt modelId="{F9BD6291-2AF0-40CB-9F37-0FF3F49020BE}" type="pres">
      <dgm:prSet presAssocID="{D5DBF229-41CE-4108-B6BD-930724E74F83}" presName="linear" presStyleCnt="0">
        <dgm:presLayoutVars>
          <dgm:animLvl val="lvl"/>
          <dgm:resizeHandles val="exact"/>
        </dgm:presLayoutVars>
      </dgm:prSet>
      <dgm:spPr/>
    </dgm:pt>
    <dgm:pt modelId="{C1674600-0181-4A01-8945-4863545896F8}" type="pres">
      <dgm:prSet presAssocID="{45AF0375-9117-47CD-8640-38371C787FF8}" presName="parentText" presStyleLbl="node1" presStyleIdx="0" presStyleCnt="2">
        <dgm:presLayoutVars>
          <dgm:chMax val="0"/>
          <dgm:bulletEnabled val="1"/>
        </dgm:presLayoutVars>
      </dgm:prSet>
      <dgm:spPr/>
    </dgm:pt>
    <dgm:pt modelId="{A00D174E-7F5C-4A90-B3F3-761B2986AA7A}" type="pres">
      <dgm:prSet presAssocID="{45AF0375-9117-47CD-8640-38371C787FF8}" presName="childText" presStyleLbl="revTx" presStyleIdx="0" presStyleCnt="1">
        <dgm:presLayoutVars>
          <dgm:bulletEnabled val="1"/>
        </dgm:presLayoutVars>
      </dgm:prSet>
      <dgm:spPr/>
    </dgm:pt>
    <dgm:pt modelId="{9929B152-D3F0-4A63-8D2C-0E6B6DE270C4}" type="pres">
      <dgm:prSet presAssocID="{5C59319F-7117-432E-9E2A-FA2D72F13647}" presName="parentText" presStyleLbl="node1" presStyleIdx="1" presStyleCnt="2">
        <dgm:presLayoutVars>
          <dgm:chMax val="0"/>
          <dgm:bulletEnabled val="1"/>
        </dgm:presLayoutVars>
      </dgm:prSet>
      <dgm:spPr/>
    </dgm:pt>
  </dgm:ptLst>
  <dgm:cxnLst>
    <dgm:cxn modelId="{34217810-2F7D-45DA-909A-53FB99D42110}" srcId="{45AF0375-9117-47CD-8640-38371C787FF8}" destId="{A09D0F5F-1240-4AAD-B566-15F04F6AE3D3}" srcOrd="0" destOrd="0" parTransId="{DBB24D6C-3053-4306-A0A7-6686A793B1B4}" sibTransId="{CA191C92-2ABF-4C76-AE6A-2EFE849988C6}"/>
    <dgm:cxn modelId="{1B5E4224-36E9-4B37-9DF0-3D0E995948BB}" srcId="{D5DBF229-41CE-4108-B6BD-930724E74F83}" destId="{5C59319F-7117-432E-9E2A-FA2D72F13647}" srcOrd="1" destOrd="0" parTransId="{598434FB-82A4-4FF5-82C2-B21A10944A4C}" sibTransId="{AD78B17A-21B1-4D66-9413-85FDE8474569}"/>
    <dgm:cxn modelId="{D7A47752-BD60-4931-BD12-F85A7B952F56}" type="presOf" srcId="{A09D0F5F-1240-4AAD-B566-15F04F6AE3D3}" destId="{A00D174E-7F5C-4A90-B3F3-761B2986AA7A}" srcOrd="0" destOrd="0" presId="urn:microsoft.com/office/officeart/2005/8/layout/vList2"/>
    <dgm:cxn modelId="{1C5A2181-DD7A-40BA-96B7-8E9E7C3B96D4}" type="presOf" srcId="{45AF0375-9117-47CD-8640-38371C787FF8}" destId="{C1674600-0181-4A01-8945-4863545896F8}" srcOrd="0" destOrd="0" presId="urn:microsoft.com/office/officeart/2005/8/layout/vList2"/>
    <dgm:cxn modelId="{A83E6895-C22F-4F4D-9FA7-F5FFFD181C75}" srcId="{D5DBF229-41CE-4108-B6BD-930724E74F83}" destId="{45AF0375-9117-47CD-8640-38371C787FF8}" srcOrd="0" destOrd="0" parTransId="{1F19C46B-6CAF-4889-BD91-BF87997D633D}" sibTransId="{4DFD3F04-5630-4839-99C9-870400662F0D}"/>
    <dgm:cxn modelId="{3157AB99-E162-45CD-9189-3AE2ED704CB8}" srcId="{45AF0375-9117-47CD-8640-38371C787FF8}" destId="{B1A05B1B-633E-4E11-AFBD-B118737AD17A}" srcOrd="1" destOrd="0" parTransId="{D8DC82B7-85F1-40F2-9335-D02E89C12442}" sibTransId="{B47A46B0-9619-4B61-A4D9-5E2EA9A9F5A6}"/>
    <dgm:cxn modelId="{A9625CD3-B65A-4F4B-8390-DD228B52DD5D}" type="presOf" srcId="{5C59319F-7117-432E-9E2A-FA2D72F13647}" destId="{9929B152-D3F0-4A63-8D2C-0E6B6DE270C4}" srcOrd="0" destOrd="0" presId="urn:microsoft.com/office/officeart/2005/8/layout/vList2"/>
    <dgm:cxn modelId="{C7900BD9-9B00-4235-A235-BBEB5DDF00FE}" type="presOf" srcId="{D5DBF229-41CE-4108-B6BD-930724E74F83}" destId="{F9BD6291-2AF0-40CB-9F37-0FF3F49020BE}" srcOrd="0" destOrd="0" presId="urn:microsoft.com/office/officeart/2005/8/layout/vList2"/>
    <dgm:cxn modelId="{4E2DAFF0-1C71-48BE-A33D-B48FB92E988C}" type="presOf" srcId="{B1A05B1B-633E-4E11-AFBD-B118737AD17A}" destId="{A00D174E-7F5C-4A90-B3F3-761B2986AA7A}" srcOrd="0" destOrd="1" presId="urn:microsoft.com/office/officeart/2005/8/layout/vList2"/>
    <dgm:cxn modelId="{5CC611D9-BB17-46AA-BCDB-B6BA850F1CEA}" type="presParOf" srcId="{F9BD6291-2AF0-40CB-9F37-0FF3F49020BE}" destId="{C1674600-0181-4A01-8945-4863545896F8}" srcOrd="0" destOrd="0" presId="urn:microsoft.com/office/officeart/2005/8/layout/vList2"/>
    <dgm:cxn modelId="{90C84CEA-D627-4328-9640-B5BAAD15CEE5}" type="presParOf" srcId="{F9BD6291-2AF0-40CB-9F37-0FF3F49020BE}" destId="{A00D174E-7F5C-4A90-B3F3-761B2986AA7A}" srcOrd="1" destOrd="0" presId="urn:microsoft.com/office/officeart/2005/8/layout/vList2"/>
    <dgm:cxn modelId="{BFB6B2B9-D586-4F60-9AB2-5BE63923A565}" type="presParOf" srcId="{F9BD6291-2AF0-40CB-9F37-0FF3F49020BE}" destId="{9929B152-D3F0-4A63-8D2C-0E6B6DE270C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8F0595-5C6A-4B89-8967-54B22A98833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53E2908-8DAA-4F76-8D60-37E9E9365747}">
      <dgm:prSet/>
      <dgm:spPr/>
      <dgm:t>
        <a:bodyPr/>
        <a:lstStyle/>
        <a:p>
          <a:r>
            <a:rPr lang="en-US" b="1"/>
            <a:t>Making it hard to form and maintain secure, trusting relationships</a:t>
          </a:r>
          <a:endParaRPr lang="en-US"/>
        </a:p>
      </dgm:t>
    </dgm:pt>
    <dgm:pt modelId="{42687CED-E9EC-4B2D-BC27-613620618B5C}" type="parTrans" cxnId="{3656FAFD-C772-4688-8E5B-65E4F778E66B}">
      <dgm:prSet/>
      <dgm:spPr/>
      <dgm:t>
        <a:bodyPr/>
        <a:lstStyle/>
        <a:p>
          <a:endParaRPr lang="en-US"/>
        </a:p>
      </dgm:t>
    </dgm:pt>
    <dgm:pt modelId="{A0A88E36-7BAD-4D43-B04B-D07D3D27B4B9}" type="sibTrans" cxnId="{3656FAFD-C772-4688-8E5B-65E4F778E66B}">
      <dgm:prSet/>
      <dgm:spPr/>
      <dgm:t>
        <a:bodyPr/>
        <a:lstStyle/>
        <a:p>
          <a:endParaRPr lang="en-US"/>
        </a:p>
      </dgm:t>
    </dgm:pt>
    <dgm:pt modelId="{428817B2-C5F1-46DF-96ED-FA9DD190E03C}">
      <dgm:prSet/>
      <dgm:spPr/>
      <dgm:t>
        <a:bodyPr/>
        <a:lstStyle/>
        <a:p>
          <a:r>
            <a:rPr lang="en-US"/>
            <a:t>Disruption in relationships with their child.</a:t>
          </a:r>
        </a:p>
      </dgm:t>
    </dgm:pt>
    <dgm:pt modelId="{4EFF4A5F-586B-4D10-957C-EE776C2CBD74}" type="parTrans" cxnId="{D9ABA0ED-D5AA-4331-A798-253CF9EB95EF}">
      <dgm:prSet/>
      <dgm:spPr/>
      <dgm:t>
        <a:bodyPr/>
        <a:lstStyle/>
        <a:p>
          <a:endParaRPr lang="en-US"/>
        </a:p>
      </dgm:t>
    </dgm:pt>
    <dgm:pt modelId="{DC030EC1-C08B-44A0-954D-A07766DFCE81}" type="sibTrans" cxnId="{D9ABA0ED-D5AA-4331-A798-253CF9EB95EF}">
      <dgm:prSet/>
      <dgm:spPr/>
      <dgm:t>
        <a:bodyPr/>
        <a:lstStyle/>
        <a:p>
          <a:endParaRPr lang="en-US"/>
        </a:p>
      </dgm:t>
    </dgm:pt>
    <dgm:pt modelId="{7AD2DD39-3C03-451E-88B9-B641542C27F3}">
      <dgm:prSet/>
      <dgm:spPr/>
      <dgm:t>
        <a:bodyPr/>
        <a:lstStyle/>
        <a:p>
          <a:r>
            <a:rPr lang="en-US"/>
            <a:t>Negative feelings about parenting.</a:t>
          </a:r>
        </a:p>
      </dgm:t>
    </dgm:pt>
    <dgm:pt modelId="{E345356D-83BA-4015-A1E0-F05B161D24BE}" type="parTrans" cxnId="{AF5A2DC6-BC3E-4AB6-BEF7-7CBF8435D362}">
      <dgm:prSet/>
      <dgm:spPr/>
      <dgm:t>
        <a:bodyPr/>
        <a:lstStyle/>
        <a:p>
          <a:endParaRPr lang="en-US"/>
        </a:p>
      </dgm:t>
    </dgm:pt>
    <dgm:pt modelId="{71233FA3-892F-4500-A1C3-BE0D3162D474}" type="sibTrans" cxnId="{AF5A2DC6-BC3E-4AB6-BEF7-7CBF8435D362}">
      <dgm:prSet/>
      <dgm:spPr/>
      <dgm:t>
        <a:bodyPr/>
        <a:lstStyle/>
        <a:p>
          <a:endParaRPr lang="en-US"/>
        </a:p>
      </dgm:t>
    </dgm:pt>
    <dgm:pt modelId="{669D410C-0D14-49E9-91B5-43C69502254B}">
      <dgm:prSet/>
      <dgm:spPr/>
      <dgm:t>
        <a:bodyPr/>
        <a:lstStyle/>
        <a:p>
          <a:r>
            <a:rPr lang="en-US"/>
            <a:t>Parents may personalize their children’s negative behavior, resulting in ineffective or inappropriate discipline.</a:t>
          </a:r>
        </a:p>
      </dgm:t>
    </dgm:pt>
    <dgm:pt modelId="{45827382-DFAE-471E-9EA8-EE5812D7F171}" type="parTrans" cxnId="{DA30CB25-B2F9-427C-90E7-84ACD181E437}">
      <dgm:prSet/>
      <dgm:spPr/>
      <dgm:t>
        <a:bodyPr/>
        <a:lstStyle/>
        <a:p>
          <a:endParaRPr lang="en-US"/>
        </a:p>
      </dgm:t>
    </dgm:pt>
    <dgm:pt modelId="{143433F2-FE51-4222-A685-1DF731135A1F}" type="sibTrans" cxnId="{DA30CB25-B2F9-427C-90E7-84ACD181E437}">
      <dgm:prSet/>
      <dgm:spPr/>
      <dgm:t>
        <a:bodyPr/>
        <a:lstStyle/>
        <a:p>
          <a:endParaRPr lang="en-US"/>
        </a:p>
      </dgm:t>
    </dgm:pt>
    <dgm:pt modelId="{2C62FEE1-6586-4CA2-932A-568654B3499D}">
      <dgm:prSet/>
      <dgm:spPr/>
      <dgm:t>
        <a:bodyPr/>
        <a:lstStyle/>
        <a:p>
          <a:r>
            <a:rPr lang="en-US"/>
            <a:t>Challenges with relationships including those trying to help (difficult with trust).</a:t>
          </a:r>
        </a:p>
      </dgm:t>
    </dgm:pt>
    <dgm:pt modelId="{0CCCF111-90A7-4BFF-83D6-29625BAC7483}" type="parTrans" cxnId="{D14A8035-15FA-4DCF-BB30-36D862E18B71}">
      <dgm:prSet/>
      <dgm:spPr/>
      <dgm:t>
        <a:bodyPr/>
        <a:lstStyle/>
        <a:p>
          <a:endParaRPr lang="en-US"/>
        </a:p>
      </dgm:t>
    </dgm:pt>
    <dgm:pt modelId="{BA295C58-D005-4BBF-8ADE-3D7FA1CDDA23}" type="sibTrans" cxnId="{D14A8035-15FA-4DCF-BB30-36D862E18B71}">
      <dgm:prSet/>
      <dgm:spPr/>
      <dgm:t>
        <a:bodyPr/>
        <a:lstStyle/>
        <a:p>
          <a:endParaRPr lang="en-US"/>
        </a:p>
      </dgm:t>
    </dgm:pt>
    <dgm:pt modelId="{002CE66D-6095-4FE7-A7D7-366315708EAC}">
      <dgm:prSet/>
      <dgm:spPr/>
      <dgm:t>
        <a:bodyPr/>
        <a:lstStyle/>
        <a:p>
          <a:r>
            <a:rPr lang="en-US"/>
            <a:t>Have difficulties supporting their child’s therapy.</a:t>
          </a:r>
        </a:p>
      </dgm:t>
    </dgm:pt>
    <dgm:pt modelId="{64A355BE-F11B-4E53-8D85-7A9BEFFA7A4C}" type="parTrans" cxnId="{40FB5D73-96D5-4A7F-9347-497ED1EF9D1F}">
      <dgm:prSet/>
      <dgm:spPr/>
      <dgm:t>
        <a:bodyPr/>
        <a:lstStyle/>
        <a:p>
          <a:endParaRPr lang="en-US"/>
        </a:p>
      </dgm:t>
    </dgm:pt>
    <dgm:pt modelId="{8A6A5AA3-4D2B-4C59-B859-935F1967878D}" type="sibTrans" cxnId="{40FB5D73-96D5-4A7F-9347-497ED1EF9D1F}">
      <dgm:prSet/>
      <dgm:spPr/>
      <dgm:t>
        <a:bodyPr/>
        <a:lstStyle/>
        <a:p>
          <a:endParaRPr lang="en-US"/>
        </a:p>
      </dgm:t>
    </dgm:pt>
    <dgm:pt modelId="{5823AE2F-B5A7-4067-B04E-49E4D0EBA94B}">
      <dgm:prSet/>
      <dgm:spPr/>
      <dgm:t>
        <a:bodyPr/>
        <a:lstStyle/>
        <a:p>
          <a:r>
            <a:rPr lang="en-US" dirty="0"/>
            <a:t>(Children’s Services, 2012)</a:t>
          </a:r>
        </a:p>
      </dgm:t>
    </dgm:pt>
    <dgm:pt modelId="{18937392-A08D-435C-9C7B-D2D4111384C0}" type="parTrans" cxnId="{78FFCB31-8BFC-4D4F-A4D4-E80DE657563E}">
      <dgm:prSet/>
      <dgm:spPr/>
      <dgm:t>
        <a:bodyPr/>
        <a:lstStyle/>
        <a:p>
          <a:endParaRPr lang="en-US"/>
        </a:p>
      </dgm:t>
    </dgm:pt>
    <dgm:pt modelId="{DD8C76F6-4C36-4295-846E-B8604313F9A0}" type="sibTrans" cxnId="{78FFCB31-8BFC-4D4F-A4D4-E80DE657563E}">
      <dgm:prSet/>
      <dgm:spPr/>
      <dgm:t>
        <a:bodyPr/>
        <a:lstStyle/>
        <a:p>
          <a:endParaRPr lang="en-US"/>
        </a:p>
      </dgm:t>
    </dgm:pt>
    <dgm:pt modelId="{DE688162-80B5-4F7A-9385-A2ACEC6BDA9A}" type="pres">
      <dgm:prSet presAssocID="{FA8F0595-5C6A-4B89-8967-54B22A98833B}" presName="linear" presStyleCnt="0">
        <dgm:presLayoutVars>
          <dgm:animLvl val="lvl"/>
          <dgm:resizeHandles val="exact"/>
        </dgm:presLayoutVars>
      </dgm:prSet>
      <dgm:spPr/>
    </dgm:pt>
    <dgm:pt modelId="{BBD2F9CD-9B05-4A24-B209-8C12E80F947E}" type="pres">
      <dgm:prSet presAssocID="{C53E2908-8DAA-4F76-8D60-37E9E9365747}" presName="parentText" presStyleLbl="node1" presStyleIdx="0" presStyleCnt="2">
        <dgm:presLayoutVars>
          <dgm:chMax val="0"/>
          <dgm:bulletEnabled val="1"/>
        </dgm:presLayoutVars>
      </dgm:prSet>
      <dgm:spPr/>
    </dgm:pt>
    <dgm:pt modelId="{FBE010F4-DA13-4572-A84C-D95E2DF70CA3}" type="pres">
      <dgm:prSet presAssocID="{C53E2908-8DAA-4F76-8D60-37E9E9365747}" presName="childText" presStyleLbl="revTx" presStyleIdx="0" presStyleCnt="1">
        <dgm:presLayoutVars>
          <dgm:bulletEnabled val="1"/>
        </dgm:presLayoutVars>
      </dgm:prSet>
      <dgm:spPr/>
    </dgm:pt>
    <dgm:pt modelId="{62A9EE70-9CF9-4684-81E2-B8F2AB5025B2}" type="pres">
      <dgm:prSet presAssocID="{5823AE2F-B5A7-4067-B04E-49E4D0EBA94B}" presName="parentText" presStyleLbl="node1" presStyleIdx="1" presStyleCnt="2">
        <dgm:presLayoutVars>
          <dgm:chMax val="0"/>
          <dgm:bulletEnabled val="1"/>
        </dgm:presLayoutVars>
      </dgm:prSet>
      <dgm:spPr/>
    </dgm:pt>
  </dgm:ptLst>
  <dgm:cxnLst>
    <dgm:cxn modelId="{F11CF20E-5852-4DC5-BECB-BD118452BA7A}" type="presOf" srcId="{428817B2-C5F1-46DF-96ED-FA9DD190E03C}" destId="{FBE010F4-DA13-4572-A84C-D95E2DF70CA3}" srcOrd="0" destOrd="0" presId="urn:microsoft.com/office/officeart/2005/8/layout/vList2"/>
    <dgm:cxn modelId="{7F1C9317-A368-4DB4-B3C4-EA22A231277F}" type="presOf" srcId="{2C62FEE1-6586-4CA2-932A-568654B3499D}" destId="{FBE010F4-DA13-4572-A84C-D95E2DF70CA3}" srcOrd="0" destOrd="3" presId="urn:microsoft.com/office/officeart/2005/8/layout/vList2"/>
    <dgm:cxn modelId="{DC802F25-6933-4C63-8F57-4FBD46BB023D}" type="presOf" srcId="{7AD2DD39-3C03-451E-88B9-B641542C27F3}" destId="{FBE010F4-DA13-4572-A84C-D95E2DF70CA3}" srcOrd="0" destOrd="1" presId="urn:microsoft.com/office/officeart/2005/8/layout/vList2"/>
    <dgm:cxn modelId="{DA30CB25-B2F9-427C-90E7-84ACD181E437}" srcId="{C53E2908-8DAA-4F76-8D60-37E9E9365747}" destId="{669D410C-0D14-49E9-91B5-43C69502254B}" srcOrd="2" destOrd="0" parTransId="{45827382-DFAE-471E-9EA8-EE5812D7F171}" sibTransId="{143433F2-FE51-4222-A685-1DF731135A1F}"/>
    <dgm:cxn modelId="{78FFCB31-8BFC-4D4F-A4D4-E80DE657563E}" srcId="{FA8F0595-5C6A-4B89-8967-54B22A98833B}" destId="{5823AE2F-B5A7-4067-B04E-49E4D0EBA94B}" srcOrd="1" destOrd="0" parTransId="{18937392-A08D-435C-9C7B-D2D4111384C0}" sibTransId="{DD8C76F6-4C36-4295-846E-B8604313F9A0}"/>
    <dgm:cxn modelId="{D14A8035-15FA-4DCF-BB30-36D862E18B71}" srcId="{C53E2908-8DAA-4F76-8D60-37E9E9365747}" destId="{2C62FEE1-6586-4CA2-932A-568654B3499D}" srcOrd="3" destOrd="0" parTransId="{0CCCF111-90A7-4BFF-83D6-29625BAC7483}" sibTransId="{BA295C58-D005-4BBF-8ADE-3D7FA1CDDA23}"/>
    <dgm:cxn modelId="{BD979A6E-BF51-4D88-8ED3-0FEC84C5D3A2}" type="presOf" srcId="{FA8F0595-5C6A-4B89-8967-54B22A98833B}" destId="{DE688162-80B5-4F7A-9385-A2ACEC6BDA9A}" srcOrd="0" destOrd="0" presId="urn:microsoft.com/office/officeart/2005/8/layout/vList2"/>
    <dgm:cxn modelId="{40FB5D73-96D5-4A7F-9347-497ED1EF9D1F}" srcId="{C53E2908-8DAA-4F76-8D60-37E9E9365747}" destId="{002CE66D-6095-4FE7-A7D7-366315708EAC}" srcOrd="4" destOrd="0" parTransId="{64A355BE-F11B-4E53-8D85-7A9BEFFA7A4C}" sibTransId="{8A6A5AA3-4D2B-4C59-B859-935F1967878D}"/>
    <dgm:cxn modelId="{C6E6D081-4984-4620-B3F5-D1A665EA05C9}" type="presOf" srcId="{002CE66D-6095-4FE7-A7D7-366315708EAC}" destId="{FBE010F4-DA13-4572-A84C-D95E2DF70CA3}" srcOrd="0" destOrd="4" presId="urn:microsoft.com/office/officeart/2005/8/layout/vList2"/>
    <dgm:cxn modelId="{76B88D95-379C-4503-8674-934085183721}" type="presOf" srcId="{669D410C-0D14-49E9-91B5-43C69502254B}" destId="{FBE010F4-DA13-4572-A84C-D95E2DF70CA3}" srcOrd="0" destOrd="2" presId="urn:microsoft.com/office/officeart/2005/8/layout/vList2"/>
    <dgm:cxn modelId="{A66AF0B7-C7AC-4AFE-9748-EB06EFB0FBA0}" type="presOf" srcId="{5823AE2F-B5A7-4067-B04E-49E4D0EBA94B}" destId="{62A9EE70-9CF9-4684-81E2-B8F2AB5025B2}" srcOrd="0" destOrd="0" presId="urn:microsoft.com/office/officeart/2005/8/layout/vList2"/>
    <dgm:cxn modelId="{AF5A2DC6-BC3E-4AB6-BEF7-7CBF8435D362}" srcId="{C53E2908-8DAA-4F76-8D60-37E9E9365747}" destId="{7AD2DD39-3C03-451E-88B9-B641542C27F3}" srcOrd="1" destOrd="0" parTransId="{E345356D-83BA-4015-A1E0-F05B161D24BE}" sibTransId="{71233FA3-892F-4500-A1C3-BE0D3162D474}"/>
    <dgm:cxn modelId="{68A7E0D6-0778-4550-A9D4-0F0C5E254B97}" type="presOf" srcId="{C53E2908-8DAA-4F76-8D60-37E9E9365747}" destId="{BBD2F9CD-9B05-4A24-B209-8C12E80F947E}" srcOrd="0" destOrd="0" presId="urn:microsoft.com/office/officeart/2005/8/layout/vList2"/>
    <dgm:cxn modelId="{D9ABA0ED-D5AA-4331-A798-253CF9EB95EF}" srcId="{C53E2908-8DAA-4F76-8D60-37E9E9365747}" destId="{428817B2-C5F1-46DF-96ED-FA9DD190E03C}" srcOrd="0" destOrd="0" parTransId="{4EFF4A5F-586B-4D10-957C-EE776C2CBD74}" sibTransId="{DC030EC1-C08B-44A0-954D-A07766DFCE81}"/>
    <dgm:cxn modelId="{3656FAFD-C772-4688-8E5B-65E4F778E66B}" srcId="{FA8F0595-5C6A-4B89-8967-54B22A98833B}" destId="{C53E2908-8DAA-4F76-8D60-37E9E9365747}" srcOrd="0" destOrd="0" parTransId="{42687CED-E9EC-4B2D-BC27-613620618B5C}" sibTransId="{A0A88E36-7BAD-4D43-B04B-D07D3D27B4B9}"/>
    <dgm:cxn modelId="{25DC2227-80D9-4BFC-81CA-55C81F10FFE7}" type="presParOf" srcId="{DE688162-80B5-4F7A-9385-A2ACEC6BDA9A}" destId="{BBD2F9CD-9B05-4A24-B209-8C12E80F947E}" srcOrd="0" destOrd="0" presId="urn:microsoft.com/office/officeart/2005/8/layout/vList2"/>
    <dgm:cxn modelId="{1BD05626-3A3F-4E53-9456-89DC1018643C}" type="presParOf" srcId="{DE688162-80B5-4F7A-9385-A2ACEC6BDA9A}" destId="{FBE010F4-DA13-4572-A84C-D95E2DF70CA3}" srcOrd="1" destOrd="0" presId="urn:microsoft.com/office/officeart/2005/8/layout/vList2"/>
    <dgm:cxn modelId="{DCB8AD67-E5C1-4B22-BC17-BD9623BED32A}" type="presParOf" srcId="{DE688162-80B5-4F7A-9385-A2ACEC6BDA9A}" destId="{62A9EE70-9CF9-4684-81E2-B8F2AB5025B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423032-B9BE-4E55-ADD9-F88D36E1EDC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F252FB2-C8EE-4187-9AE1-A9B7B378456F}">
      <dgm:prSet/>
      <dgm:spPr/>
      <dgm:t>
        <a:bodyPr/>
        <a:lstStyle/>
        <a:p>
          <a:r>
            <a:rPr lang="en-US" b="1" baseline="0" dirty="0"/>
            <a:t>Causing them to develop poor self-esteem and maladaptive coping strategies.</a:t>
          </a:r>
          <a:endParaRPr lang="en-US" dirty="0"/>
        </a:p>
      </dgm:t>
    </dgm:pt>
    <dgm:pt modelId="{57CA1DA6-1D0C-438E-B1A5-CB30FF5EE2DA}" type="parTrans" cxnId="{7D19EC56-C235-446E-8093-EDD7A0D09591}">
      <dgm:prSet/>
      <dgm:spPr/>
      <dgm:t>
        <a:bodyPr/>
        <a:lstStyle/>
        <a:p>
          <a:endParaRPr lang="en-US"/>
        </a:p>
      </dgm:t>
    </dgm:pt>
    <dgm:pt modelId="{B8A7F767-7E03-4258-9607-7EC86AF6DD77}" type="sibTrans" cxnId="{7D19EC56-C235-446E-8093-EDD7A0D09591}">
      <dgm:prSet/>
      <dgm:spPr/>
      <dgm:t>
        <a:bodyPr/>
        <a:lstStyle/>
        <a:p>
          <a:endParaRPr lang="en-US"/>
        </a:p>
      </dgm:t>
    </dgm:pt>
    <dgm:pt modelId="{611091A6-9182-4870-AB05-D4F24BE7A2CB}">
      <dgm:prSet/>
      <dgm:spPr/>
      <dgm:t>
        <a:bodyPr/>
        <a:lstStyle/>
        <a:p>
          <a:r>
            <a:rPr lang="en-US" b="0" baseline="0"/>
            <a:t>Such as substance abuse</a:t>
          </a:r>
          <a:endParaRPr lang="en-US"/>
        </a:p>
      </dgm:t>
    </dgm:pt>
    <dgm:pt modelId="{8C57E0AD-C506-4C01-BCC2-941F9C54FB5A}" type="parTrans" cxnId="{4F9AEED9-3928-4319-87B1-556C88F7001C}">
      <dgm:prSet/>
      <dgm:spPr/>
      <dgm:t>
        <a:bodyPr/>
        <a:lstStyle/>
        <a:p>
          <a:endParaRPr lang="en-US"/>
        </a:p>
      </dgm:t>
    </dgm:pt>
    <dgm:pt modelId="{B9F08955-B901-4941-8611-1571CC4AB179}" type="sibTrans" cxnId="{4F9AEED9-3928-4319-87B1-556C88F7001C}">
      <dgm:prSet/>
      <dgm:spPr/>
      <dgm:t>
        <a:bodyPr/>
        <a:lstStyle/>
        <a:p>
          <a:endParaRPr lang="en-US"/>
        </a:p>
      </dgm:t>
    </dgm:pt>
    <dgm:pt modelId="{67C537DF-FEF8-4C1A-9658-906AEA6641CD}">
      <dgm:prSet/>
      <dgm:spPr/>
      <dgm:t>
        <a:bodyPr/>
        <a:lstStyle/>
        <a:p>
          <a:r>
            <a:rPr lang="en-US" b="0" baseline="0" dirty="0"/>
            <a:t>Abusive intimate relationships that parents maintain because of a real or perceived lack of alternatives.</a:t>
          </a:r>
          <a:endParaRPr lang="en-US" dirty="0"/>
        </a:p>
      </dgm:t>
    </dgm:pt>
    <dgm:pt modelId="{130E2EC0-F6A0-48A8-B467-9D5A0AEAB434}" type="parTrans" cxnId="{4C4E97EC-3642-47B0-A349-8ACA47C13280}">
      <dgm:prSet/>
      <dgm:spPr/>
      <dgm:t>
        <a:bodyPr/>
        <a:lstStyle/>
        <a:p>
          <a:endParaRPr lang="en-US"/>
        </a:p>
      </dgm:t>
    </dgm:pt>
    <dgm:pt modelId="{D999D6AD-8B6A-4B73-90C5-922B11650A2E}" type="sibTrans" cxnId="{4C4E97EC-3642-47B0-A349-8ACA47C13280}">
      <dgm:prSet/>
      <dgm:spPr/>
      <dgm:t>
        <a:bodyPr/>
        <a:lstStyle/>
        <a:p>
          <a:endParaRPr lang="en-US"/>
        </a:p>
      </dgm:t>
    </dgm:pt>
    <dgm:pt modelId="{56749445-813D-41E2-A838-01C6FF120ED3}">
      <dgm:prSet/>
      <dgm:spPr/>
      <dgm:t>
        <a:bodyPr/>
        <a:lstStyle/>
        <a:p>
          <a:r>
            <a:rPr lang="en-US" b="0" baseline="0"/>
            <a:t>(Children Services, 2017)</a:t>
          </a:r>
          <a:endParaRPr lang="en-US"/>
        </a:p>
      </dgm:t>
    </dgm:pt>
    <dgm:pt modelId="{A243C9B5-6519-4E02-B403-A3ECFC75F985}" type="parTrans" cxnId="{D8D2D3CE-E9D1-4ACB-973A-07FBF4DD25B4}">
      <dgm:prSet/>
      <dgm:spPr/>
      <dgm:t>
        <a:bodyPr/>
        <a:lstStyle/>
        <a:p>
          <a:endParaRPr lang="en-US"/>
        </a:p>
      </dgm:t>
    </dgm:pt>
    <dgm:pt modelId="{0DD618F0-AFC3-448C-BBCB-13192C3425D9}" type="sibTrans" cxnId="{D8D2D3CE-E9D1-4ACB-973A-07FBF4DD25B4}">
      <dgm:prSet/>
      <dgm:spPr/>
      <dgm:t>
        <a:bodyPr/>
        <a:lstStyle/>
        <a:p>
          <a:endParaRPr lang="en-US"/>
        </a:p>
      </dgm:t>
    </dgm:pt>
    <dgm:pt modelId="{7B493064-E475-41A5-92DE-0A4EEE36A39F}" type="pres">
      <dgm:prSet presAssocID="{A6423032-B9BE-4E55-ADD9-F88D36E1EDCF}" presName="linear" presStyleCnt="0">
        <dgm:presLayoutVars>
          <dgm:animLvl val="lvl"/>
          <dgm:resizeHandles val="exact"/>
        </dgm:presLayoutVars>
      </dgm:prSet>
      <dgm:spPr/>
    </dgm:pt>
    <dgm:pt modelId="{FFBC42B2-16A9-43B3-B1F9-86E5D0EE9C66}" type="pres">
      <dgm:prSet presAssocID="{AF252FB2-C8EE-4187-9AE1-A9B7B378456F}" presName="parentText" presStyleLbl="node1" presStyleIdx="0" presStyleCnt="2">
        <dgm:presLayoutVars>
          <dgm:chMax val="0"/>
          <dgm:bulletEnabled val="1"/>
        </dgm:presLayoutVars>
      </dgm:prSet>
      <dgm:spPr/>
    </dgm:pt>
    <dgm:pt modelId="{344FF4BC-5D32-4137-986B-DBA3CCC660AC}" type="pres">
      <dgm:prSet presAssocID="{AF252FB2-C8EE-4187-9AE1-A9B7B378456F}" presName="childText" presStyleLbl="revTx" presStyleIdx="0" presStyleCnt="1">
        <dgm:presLayoutVars>
          <dgm:bulletEnabled val="1"/>
        </dgm:presLayoutVars>
      </dgm:prSet>
      <dgm:spPr/>
    </dgm:pt>
    <dgm:pt modelId="{7438F682-969D-4BEF-B40B-5B0ED696EA4F}" type="pres">
      <dgm:prSet presAssocID="{56749445-813D-41E2-A838-01C6FF120ED3}" presName="parentText" presStyleLbl="node1" presStyleIdx="1" presStyleCnt="2" custLinFactNeighborX="-2673" custLinFactNeighborY="82268">
        <dgm:presLayoutVars>
          <dgm:chMax val="0"/>
          <dgm:bulletEnabled val="1"/>
        </dgm:presLayoutVars>
      </dgm:prSet>
      <dgm:spPr/>
    </dgm:pt>
  </dgm:ptLst>
  <dgm:cxnLst>
    <dgm:cxn modelId="{6DD1371D-C54D-4AC4-909A-0E2650C55E07}" type="presOf" srcId="{67C537DF-FEF8-4C1A-9658-906AEA6641CD}" destId="{344FF4BC-5D32-4137-986B-DBA3CCC660AC}" srcOrd="0" destOrd="1" presId="urn:microsoft.com/office/officeart/2005/8/layout/vList2"/>
    <dgm:cxn modelId="{C467C739-25D5-4606-8DC3-2603C6574C38}" type="presOf" srcId="{611091A6-9182-4870-AB05-D4F24BE7A2CB}" destId="{344FF4BC-5D32-4137-986B-DBA3CCC660AC}" srcOrd="0" destOrd="0" presId="urn:microsoft.com/office/officeart/2005/8/layout/vList2"/>
    <dgm:cxn modelId="{8078164E-22D7-45EA-961D-741D48CE94EE}" type="presOf" srcId="{AF252FB2-C8EE-4187-9AE1-A9B7B378456F}" destId="{FFBC42B2-16A9-43B3-B1F9-86E5D0EE9C66}" srcOrd="0" destOrd="0" presId="urn:microsoft.com/office/officeart/2005/8/layout/vList2"/>
    <dgm:cxn modelId="{7D19EC56-C235-446E-8093-EDD7A0D09591}" srcId="{A6423032-B9BE-4E55-ADD9-F88D36E1EDCF}" destId="{AF252FB2-C8EE-4187-9AE1-A9B7B378456F}" srcOrd="0" destOrd="0" parTransId="{57CA1DA6-1D0C-438E-B1A5-CB30FF5EE2DA}" sibTransId="{B8A7F767-7E03-4258-9607-7EC86AF6DD77}"/>
    <dgm:cxn modelId="{CF286681-8C9A-4BB6-A739-4A0A947E4297}" type="presOf" srcId="{A6423032-B9BE-4E55-ADD9-F88D36E1EDCF}" destId="{7B493064-E475-41A5-92DE-0A4EEE36A39F}" srcOrd="0" destOrd="0" presId="urn:microsoft.com/office/officeart/2005/8/layout/vList2"/>
    <dgm:cxn modelId="{D8D2D3CE-E9D1-4ACB-973A-07FBF4DD25B4}" srcId="{A6423032-B9BE-4E55-ADD9-F88D36E1EDCF}" destId="{56749445-813D-41E2-A838-01C6FF120ED3}" srcOrd="1" destOrd="0" parTransId="{A243C9B5-6519-4E02-B403-A3ECFC75F985}" sibTransId="{0DD618F0-AFC3-448C-BBCB-13192C3425D9}"/>
    <dgm:cxn modelId="{34C1CCD7-D4B1-4276-9E60-872658ACD36E}" type="presOf" srcId="{56749445-813D-41E2-A838-01C6FF120ED3}" destId="{7438F682-969D-4BEF-B40B-5B0ED696EA4F}" srcOrd="0" destOrd="0" presId="urn:microsoft.com/office/officeart/2005/8/layout/vList2"/>
    <dgm:cxn modelId="{4F9AEED9-3928-4319-87B1-556C88F7001C}" srcId="{AF252FB2-C8EE-4187-9AE1-A9B7B378456F}" destId="{611091A6-9182-4870-AB05-D4F24BE7A2CB}" srcOrd="0" destOrd="0" parTransId="{8C57E0AD-C506-4C01-BCC2-941F9C54FB5A}" sibTransId="{B9F08955-B901-4941-8611-1571CC4AB179}"/>
    <dgm:cxn modelId="{4C4E97EC-3642-47B0-A349-8ACA47C13280}" srcId="{AF252FB2-C8EE-4187-9AE1-A9B7B378456F}" destId="{67C537DF-FEF8-4C1A-9658-906AEA6641CD}" srcOrd="1" destOrd="0" parTransId="{130E2EC0-F6A0-48A8-B467-9D5A0AEAB434}" sibTransId="{D999D6AD-8B6A-4B73-90C5-922B11650A2E}"/>
    <dgm:cxn modelId="{1C51106B-2295-453A-9AB8-728926F2CA1C}" type="presParOf" srcId="{7B493064-E475-41A5-92DE-0A4EEE36A39F}" destId="{FFBC42B2-16A9-43B3-B1F9-86E5D0EE9C66}" srcOrd="0" destOrd="0" presId="urn:microsoft.com/office/officeart/2005/8/layout/vList2"/>
    <dgm:cxn modelId="{72D64589-0E58-45C5-84C8-94C93889FD1E}" type="presParOf" srcId="{7B493064-E475-41A5-92DE-0A4EEE36A39F}" destId="{344FF4BC-5D32-4137-986B-DBA3CCC660AC}" srcOrd="1" destOrd="0" presId="urn:microsoft.com/office/officeart/2005/8/layout/vList2"/>
    <dgm:cxn modelId="{C8C28080-C097-437B-A1E4-CCDF9B9EABDA}" type="presParOf" srcId="{7B493064-E475-41A5-92DE-0A4EEE36A39F}" destId="{7438F682-969D-4BEF-B40B-5B0ED696EA4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4A5154-0DCF-4F09-9F41-DD7BF18B114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070D223-4E49-4C18-91F8-17C811B25049}">
      <dgm:prSet/>
      <dgm:spPr/>
      <dgm:t>
        <a:bodyPr/>
        <a:lstStyle/>
        <a:p>
          <a:r>
            <a:rPr lang="en-US" b="1" baseline="0"/>
            <a:t>Impairing their ability to make decisions</a:t>
          </a:r>
          <a:endParaRPr lang="en-US"/>
        </a:p>
      </dgm:t>
    </dgm:pt>
    <dgm:pt modelId="{908D5D12-593D-4A2E-862B-283F6B0674A1}" type="parTrans" cxnId="{1EB49CF5-4793-44A9-A064-7B3E9590E62E}">
      <dgm:prSet/>
      <dgm:spPr/>
      <dgm:t>
        <a:bodyPr/>
        <a:lstStyle/>
        <a:p>
          <a:endParaRPr lang="en-US"/>
        </a:p>
      </dgm:t>
    </dgm:pt>
    <dgm:pt modelId="{B7C8CEAB-F4A9-4874-A4F1-5C66BFB145A3}" type="sibTrans" cxnId="{1EB49CF5-4793-44A9-A064-7B3E9590E62E}">
      <dgm:prSet/>
      <dgm:spPr/>
      <dgm:t>
        <a:bodyPr/>
        <a:lstStyle/>
        <a:p>
          <a:endParaRPr lang="en-US"/>
        </a:p>
      </dgm:t>
    </dgm:pt>
    <dgm:pt modelId="{885756B3-07C4-4497-8525-711DC23CD1AC}">
      <dgm:prSet/>
      <dgm:spPr/>
      <dgm:t>
        <a:bodyPr/>
        <a:lstStyle/>
        <a:p>
          <a:r>
            <a:rPr lang="en-US" b="0" baseline="0" dirty="0"/>
            <a:t>This can make plans for the future more challenging.</a:t>
          </a:r>
          <a:endParaRPr lang="en-US" dirty="0"/>
        </a:p>
      </dgm:t>
    </dgm:pt>
    <dgm:pt modelId="{83622351-DFDC-430E-8D61-F502FD38AE97}" type="parTrans" cxnId="{1583CFED-52EB-479B-A122-2717B8C44B15}">
      <dgm:prSet/>
      <dgm:spPr/>
      <dgm:t>
        <a:bodyPr/>
        <a:lstStyle/>
        <a:p>
          <a:endParaRPr lang="en-US"/>
        </a:p>
      </dgm:t>
    </dgm:pt>
    <dgm:pt modelId="{17F30CC6-0AAE-44D4-9AF0-8CA46B5A665C}" type="sibTrans" cxnId="{1583CFED-52EB-479B-A122-2717B8C44B15}">
      <dgm:prSet/>
      <dgm:spPr/>
      <dgm:t>
        <a:bodyPr/>
        <a:lstStyle/>
        <a:p>
          <a:endParaRPr lang="en-US"/>
        </a:p>
      </dgm:t>
    </dgm:pt>
    <dgm:pt modelId="{FCFBA74D-76E6-4DCF-B8D8-9D8A8702731C}" type="pres">
      <dgm:prSet presAssocID="{FD4A5154-0DCF-4F09-9F41-DD7BF18B114C}" presName="diagram" presStyleCnt="0">
        <dgm:presLayoutVars>
          <dgm:dir/>
          <dgm:resizeHandles val="exact"/>
        </dgm:presLayoutVars>
      </dgm:prSet>
      <dgm:spPr/>
    </dgm:pt>
    <dgm:pt modelId="{4833B50D-6167-414E-832B-062D8F540709}" type="pres">
      <dgm:prSet presAssocID="{4070D223-4E49-4C18-91F8-17C811B25049}" presName="node" presStyleLbl="node1" presStyleIdx="0" presStyleCnt="1">
        <dgm:presLayoutVars>
          <dgm:bulletEnabled val="1"/>
        </dgm:presLayoutVars>
      </dgm:prSet>
      <dgm:spPr/>
    </dgm:pt>
  </dgm:ptLst>
  <dgm:cxnLst>
    <dgm:cxn modelId="{D039AA48-96CE-4C35-AFEB-B09AF2968A34}" type="presOf" srcId="{FD4A5154-0DCF-4F09-9F41-DD7BF18B114C}" destId="{FCFBA74D-76E6-4DCF-B8D8-9D8A8702731C}" srcOrd="0" destOrd="0" presId="urn:microsoft.com/office/officeart/2005/8/layout/default"/>
    <dgm:cxn modelId="{7C3DE886-EDF1-448A-AAE4-66EC92905083}" type="presOf" srcId="{885756B3-07C4-4497-8525-711DC23CD1AC}" destId="{4833B50D-6167-414E-832B-062D8F540709}" srcOrd="0" destOrd="1" presId="urn:microsoft.com/office/officeart/2005/8/layout/default"/>
    <dgm:cxn modelId="{FADD11B9-D7D4-4B37-BB72-E67C6A62FD6C}" type="presOf" srcId="{4070D223-4E49-4C18-91F8-17C811B25049}" destId="{4833B50D-6167-414E-832B-062D8F540709}" srcOrd="0" destOrd="0" presId="urn:microsoft.com/office/officeart/2005/8/layout/default"/>
    <dgm:cxn modelId="{1583CFED-52EB-479B-A122-2717B8C44B15}" srcId="{4070D223-4E49-4C18-91F8-17C811B25049}" destId="{885756B3-07C4-4497-8525-711DC23CD1AC}" srcOrd="0" destOrd="0" parTransId="{83622351-DFDC-430E-8D61-F502FD38AE97}" sibTransId="{17F30CC6-0AAE-44D4-9AF0-8CA46B5A665C}"/>
    <dgm:cxn modelId="{1EB49CF5-4793-44A9-A064-7B3E9590E62E}" srcId="{FD4A5154-0DCF-4F09-9F41-DD7BF18B114C}" destId="{4070D223-4E49-4C18-91F8-17C811B25049}" srcOrd="0" destOrd="0" parTransId="{908D5D12-593D-4A2E-862B-283F6B0674A1}" sibTransId="{B7C8CEAB-F4A9-4874-A4F1-5C66BFB145A3}"/>
    <dgm:cxn modelId="{447BC9B3-D6C5-4580-841D-070E81FA8B55}" type="presParOf" srcId="{FCFBA74D-76E6-4DCF-B8D8-9D8A8702731C}" destId="{4833B50D-6167-414E-832B-062D8F54070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A460D2-98A1-4F3C-A9C2-FD4B370908C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58FE55E-C6A7-4103-90E3-22542BF95CB4}">
      <dgm:prSet/>
      <dgm:spPr/>
      <dgm:t>
        <a:bodyPr/>
        <a:lstStyle/>
        <a:p>
          <a:r>
            <a:rPr lang="en-US" b="0" baseline="0"/>
            <a:t>Help parents understand the impact of past trauma on parenting yet hold them accountable for maltreatment.</a:t>
          </a:r>
          <a:endParaRPr lang="en-US"/>
        </a:p>
      </dgm:t>
    </dgm:pt>
    <dgm:pt modelId="{71351FAB-6A41-4012-85F1-103854FD82E8}" type="parTrans" cxnId="{B7E66392-D8F5-4520-BEAE-44B4F2323D65}">
      <dgm:prSet/>
      <dgm:spPr/>
      <dgm:t>
        <a:bodyPr/>
        <a:lstStyle/>
        <a:p>
          <a:endParaRPr lang="en-US"/>
        </a:p>
      </dgm:t>
    </dgm:pt>
    <dgm:pt modelId="{C4599ABD-B534-4C63-A472-6C394178862D}" type="sibTrans" cxnId="{B7E66392-D8F5-4520-BEAE-44B4F2323D65}">
      <dgm:prSet/>
      <dgm:spPr/>
      <dgm:t>
        <a:bodyPr/>
        <a:lstStyle/>
        <a:p>
          <a:endParaRPr lang="en-US"/>
        </a:p>
      </dgm:t>
    </dgm:pt>
    <dgm:pt modelId="{DEE8B0E6-C369-481F-8F3E-8573873A2242}">
      <dgm:prSet/>
      <dgm:spPr/>
      <dgm:t>
        <a:bodyPr/>
        <a:lstStyle/>
        <a:p>
          <a:r>
            <a:rPr lang="en-US" b="0" baseline="0"/>
            <a:t>Help parents anticipate their possible reactions and develop coping skills to respond to stressor and trauma triggers. </a:t>
          </a:r>
          <a:endParaRPr lang="en-US"/>
        </a:p>
      </dgm:t>
    </dgm:pt>
    <dgm:pt modelId="{E323F74A-77FA-4D77-8947-65001A500D1E}" type="parTrans" cxnId="{742CDCEC-DD2C-4937-8245-B86C734CE993}">
      <dgm:prSet/>
      <dgm:spPr/>
      <dgm:t>
        <a:bodyPr/>
        <a:lstStyle/>
        <a:p>
          <a:endParaRPr lang="en-US"/>
        </a:p>
      </dgm:t>
    </dgm:pt>
    <dgm:pt modelId="{6D295C60-AE6D-4646-9490-346854702215}" type="sibTrans" cxnId="{742CDCEC-DD2C-4937-8245-B86C734CE993}">
      <dgm:prSet/>
      <dgm:spPr/>
      <dgm:t>
        <a:bodyPr/>
        <a:lstStyle/>
        <a:p>
          <a:endParaRPr lang="en-US"/>
        </a:p>
      </dgm:t>
    </dgm:pt>
    <dgm:pt modelId="{E6E013F3-24DF-4035-96DF-9AA7340D577A}">
      <dgm:prSet/>
      <dgm:spPr/>
      <dgm:t>
        <a:bodyPr/>
        <a:lstStyle/>
        <a:p>
          <a:r>
            <a:rPr lang="en-US" b="0" baseline="0"/>
            <a:t>Make sense of the past and help them have hope for the future.</a:t>
          </a:r>
          <a:endParaRPr lang="en-US"/>
        </a:p>
      </dgm:t>
    </dgm:pt>
    <dgm:pt modelId="{225D2780-3D39-438F-9283-78D97F21B03D}" type="parTrans" cxnId="{0E36AB22-E1FF-4A7D-9763-905FBD41D478}">
      <dgm:prSet/>
      <dgm:spPr/>
      <dgm:t>
        <a:bodyPr/>
        <a:lstStyle/>
        <a:p>
          <a:endParaRPr lang="en-US"/>
        </a:p>
      </dgm:t>
    </dgm:pt>
    <dgm:pt modelId="{24E3D0C2-365E-4F9C-B34D-BFC1679006C8}" type="sibTrans" cxnId="{0E36AB22-E1FF-4A7D-9763-905FBD41D478}">
      <dgm:prSet/>
      <dgm:spPr/>
      <dgm:t>
        <a:bodyPr/>
        <a:lstStyle/>
        <a:p>
          <a:endParaRPr lang="en-US"/>
        </a:p>
      </dgm:t>
    </dgm:pt>
    <dgm:pt modelId="{E3CFA377-EE10-475E-9E9B-62D19D0EB561}">
      <dgm:prSet/>
      <dgm:spPr/>
      <dgm:t>
        <a:bodyPr/>
        <a:lstStyle/>
        <a:p>
          <a:r>
            <a:rPr lang="en-US" b="0" baseline="0"/>
            <a:t>(Children’s Services, 2017)</a:t>
          </a:r>
          <a:endParaRPr lang="en-US"/>
        </a:p>
      </dgm:t>
    </dgm:pt>
    <dgm:pt modelId="{BD39FA10-C437-4FB8-B036-76FFDA84D4CD}" type="parTrans" cxnId="{2D701480-9E97-468C-9AA0-CC6DD9080DD8}">
      <dgm:prSet/>
      <dgm:spPr/>
      <dgm:t>
        <a:bodyPr/>
        <a:lstStyle/>
        <a:p>
          <a:endParaRPr lang="en-US"/>
        </a:p>
      </dgm:t>
    </dgm:pt>
    <dgm:pt modelId="{2CE32D0E-1C84-4C53-9DB0-8F19FF4D7BED}" type="sibTrans" cxnId="{2D701480-9E97-468C-9AA0-CC6DD9080DD8}">
      <dgm:prSet/>
      <dgm:spPr/>
      <dgm:t>
        <a:bodyPr/>
        <a:lstStyle/>
        <a:p>
          <a:endParaRPr lang="en-US"/>
        </a:p>
      </dgm:t>
    </dgm:pt>
    <dgm:pt modelId="{41798FAD-76B5-438A-A594-BA4300BFFE78}" type="pres">
      <dgm:prSet presAssocID="{2DA460D2-98A1-4F3C-A9C2-FD4B370908C5}" presName="linear" presStyleCnt="0">
        <dgm:presLayoutVars>
          <dgm:animLvl val="lvl"/>
          <dgm:resizeHandles val="exact"/>
        </dgm:presLayoutVars>
      </dgm:prSet>
      <dgm:spPr/>
    </dgm:pt>
    <dgm:pt modelId="{E06D55B7-2817-45E8-9828-3AC1F0F4C517}" type="pres">
      <dgm:prSet presAssocID="{058FE55E-C6A7-4103-90E3-22542BF95CB4}" presName="parentText" presStyleLbl="node1" presStyleIdx="0" presStyleCnt="4">
        <dgm:presLayoutVars>
          <dgm:chMax val="0"/>
          <dgm:bulletEnabled val="1"/>
        </dgm:presLayoutVars>
      </dgm:prSet>
      <dgm:spPr/>
    </dgm:pt>
    <dgm:pt modelId="{5FF2AD0F-D4DA-416A-ABAD-F8ED6569F6A3}" type="pres">
      <dgm:prSet presAssocID="{C4599ABD-B534-4C63-A472-6C394178862D}" presName="spacer" presStyleCnt="0"/>
      <dgm:spPr/>
    </dgm:pt>
    <dgm:pt modelId="{CD030E3A-BB85-40BB-BD20-898A44B434BA}" type="pres">
      <dgm:prSet presAssocID="{DEE8B0E6-C369-481F-8F3E-8573873A2242}" presName="parentText" presStyleLbl="node1" presStyleIdx="1" presStyleCnt="4">
        <dgm:presLayoutVars>
          <dgm:chMax val="0"/>
          <dgm:bulletEnabled val="1"/>
        </dgm:presLayoutVars>
      </dgm:prSet>
      <dgm:spPr/>
    </dgm:pt>
    <dgm:pt modelId="{1ACF8799-EA78-4BEB-AB1F-DDD79AD52F79}" type="pres">
      <dgm:prSet presAssocID="{6D295C60-AE6D-4646-9490-346854702215}" presName="spacer" presStyleCnt="0"/>
      <dgm:spPr/>
    </dgm:pt>
    <dgm:pt modelId="{38ED21EA-E491-415E-AB1E-D652A5C7AE30}" type="pres">
      <dgm:prSet presAssocID="{E6E013F3-24DF-4035-96DF-9AA7340D577A}" presName="parentText" presStyleLbl="node1" presStyleIdx="2" presStyleCnt="4">
        <dgm:presLayoutVars>
          <dgm:chMax val="0"/>
          <dgm:bulletEnabled val="1"/>
        </dgm:presLayoutVars>
      </dgm:prSet>
      <dgm:spPr/>
    </dgm:pt>
    <dgm:pt modelId="{B6453C23-ECE7-45B7-9E14-EE937CD57A0C}" type="pres">
      <dgm:prSet presAssocID="{24E3D0C2-365E-4F9C-B34D-BFC1679006C8}" presName="spacer" presStyleCnt="0"/>
      <dgm:spPr/>
    </dgm:pt>
    <dgm:pt modelId="{ACD58116-E7F3-41A9-B96C-B445F96CB61D}" type="pres">
      <dgm:prSet presAssocID="{E3CFA377-EE10-475E-9E9B-62D19D0EB561}" presName="parentText" presStyleLbl="node1" presStyleIdx="3" presStyleCnt="4">
        <dgm:presLayoutVars>
          <dgm:chMax val="0"/>
          <dgm:bulletEnabled val="1"/>
        </dgm:presLayoutVars>
      </dgm:prSet>
      <dgm:spPr/>
    </dgm:pt>
  </dgm:ptLst>
  <dgm:cxnLst>
    <dgm:cxn modelId="{0E36AB22-E1FF-4A7D-9763-905FBD41D478}" srcId="{2DA460D2-98A1-4F3C-A9C2-FD4B370908C5}" destId="{E6E013F3-24DF-4035-96DF-9AA7340D577A}" srcOrd="2" destOrd="0" parTransId="{225D2780-3D39-438F-9283-78D97F21B03D}" sibTransId="{24E3D0C2-365E-4F9C-B34D-BFC1679006C8}"/>
    <dgm:cxn modelId="{D8D14827-27F3-4386-818F-EA4D5706EF42}" type="presOf" srcId="{2DA460D2-98A1-4F3C-A9C2-FD4B370908C5}" destId="{41798FAD-76B5-438A-A594-BA4300BFFE78}" srcOrd="0" destOrd="0" presId="urn:microsoft.com/office/officeart/2005/8/layout/vList2"/>
    <dgm:cxn modelId="{04C3F546-2E0B-42B0-94D2-EA2AF1EAEA29}" type="presOf" srcId="{DEE8B0E6-C369-481F-8F3E-8573873A2242}" destId="{CD030E3A-BB85-40BB-BD20-898A44B434BA}" srcOrd="0" destOrd="0" presId="urn:microsoft.com/office/officeart/2005/8/layout/vList2"/>
    <dgm:cxn modelId="{2D701480-9E97-468C-9AA0-CC6DD9080DD8}" srcId="{2DA460D2-98A1-4F3C-A9C2-FD4B370908C5}" destId="{E3CFA377-EE10-475E-9E9B-62D19D0EB561}" srcOrd="3" destOrd="0" parTransId="{BD39FA10-C437-4FB8-B036-76FFDA84D4CD}" sibTransId="{2CE32D0E-1C84-4C53-9DB0-8F19FF4D7BED}"/>
    <dgm:cxn modelId="{B7E66392-D8F5-4520-BEAE-44B4F2323D65}" srcId="{2DA460D2-98A1-4F3C-A9C2-FD4B370908C5}" destId="{058FE55E-C6A7-4103-90E3-22542BF95CB4}" srcOrd="0" destOrd="0" parTransId="{71351FAB-6A41-4012-85F1-103854FD82E8}" sibTransId="{C4599ABD-B534-4C63-A472-6C394178862D}"/>
    <dgm:cxn modelId="{CDD3E9B4-0731-4E4C-B0B9-06BE37E08AE9}" type="presOf" srcId="{058FE55E-C6A7-4103-90E3-22542BF95CB4}" destId="{E06D55B7-2817-45E8-9828-3AC1F0F4C517}" srcOrd="0" destOrd="0" presId="urn:microsoft.com/office/officeart/2005/8/layout/vList2"/>
    <dgm:cxn modelId="{F4AD45E8-A935-499B-9AD0-D04664D78A2C}" type="presOf" srcId="{E6E013F3-24DF-4035-96DF-9AA7340D577A}" destId="{38ED21EA-E491-415E-AB1E-D652A5C7AE30}" srcOrd="0" destOrd="0" presId="urn:microsoft.com/office/officeart/2005/8/layout/vList2"/>
    <dgm:cxn modelId="{742CDCEC-DD2C-4937-8245-B86C734CE993}" srcId="{2DA460D2-98A1-4F3C-A9C2-FD4B370908C5}" destId="{DEE8B0E6-C369-481F-8F3E-8573873A2242}" srcOrd="1" destOrd="0" parTransId="{E323F74A-77FA-4D77-8947-65001A500D1E}" sibTransId="{6D295C60-AE6D-4646-9490-346854702215}"/>
    <dgm:cxn modelId="{813903F7-B994-49D9-8497-2AFCD6A803CC}" type="presOf" srcId="{E3CFA377-EE10-475E-9E9B-62D19D0EB561}" destId="{ACD58116-E7F3-41A9-B96C-B445F96CB61D}" srcOrd="0" destOrd="0" presId="urn:microsoft.com/office/officeart/2005/8/layout/vList2"/>
    <dgm:cxn modelId="{BBCA6FF5-5BA7-43DE-8DAF-E44648E12D3C}" type="presParOf" srcId="{41798FAD-76B5-438A-A594-BA4300BFFE78}" destId="{E06D55B7-2817-45E8-9828-3AC1F0F4C517}" srcOrd="0" destOrd="0" presId="urn:microsoft.com/office/officeart/2005/8/layout/vList2"/>
    <dgm:cxn modelId="{C75F449F-10A9-4C85-AF4C-C2594CB9E28B}" type="presParOf" srcId="{41798FAD-76B5-438A-A594-BA4300BFFE78}" destId="{5FF2AD0F-D4DA-416A-ABAD-F8ED6569F6A3}" srcOrd="1" destOrd="0" presId="urn:microsoft.com/office/officeart/2005/8/layout/vList2"/>
    <dgm:cxn modelId="{744FE0CA-6A76-401B-A871-32570EDF05C9}" type="presParOf" srcId="{41798FAD-76B5-438A-A594-BA4300BFFE78}" destId="{CD030E3A-BB85-40BB-BD20-898A44B434BA}" srcOrd="2" destOrd="0" presId="urn:microsoft.com/office/officeart/2005/8/layout/vList2"/>
    <dgm:cxn modelId="{AA954F3F-3DD8-43AC-83D8-7F20E1DFBF2E}" type="presParOf" srcId="{41798FAD-76B5-438A-A594-BA4300BFFE78}" destId="{1ACF8799-EA78-4BEB-AB1F-DDD79AD52F79}" srcOrd="3" destOrd="0" presId="urn:microsoft.com/office/officeart/2005/8/layout/vList2"/>
    <dgm:cxn modelId="{265B59CF-8BFB-4CEF-8226-98F4D669D30B}" type="presParOf" srcId="{41798FAD-76B5-438A-A594-BA4300BFFE78}" destId="{38ED21EA-E491-415E-AB1E-D652A5C7AE30}" srcOrd="4" destOrd="0" presId="urn:microsoft.com/office/officeart/2005/8/layout/vList2"/>
    <dgm:cxn modelId="{00F8B43A-FFFE-4465-9B08-CDE5BD79CC50}" type="presParOf" srcId="{41798FAD-76B5-438A-A594-BA4300BFFE78}" destId="{B6453C23-ECE7-45B7-9E14-EE937CD57A0C}" srcOrd="5" destOrd="0" presId="urn:microsoft.com/office/officeart/2005/8/layout/vList2"/>
    <dgm:cxn modelId="{792C171A-70EB-4D96-AB5E-0606AFA6F2C5}" type="presParOf" srcId="{41798FAD-76B5-438A-A594-BA4300BFFE78}" destId="{ACD58116-E7F3-41A9-B96C-B445F96CB61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4141AC-3581-4CC8-8F5A-7ACEE611897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EEE86DF-8F49-4EBF-A907-6CBF56DC516B}">
      <dgm:prSet/>
      <dgm:spPr/>
      <dgm:t>
        <a:bodyPr/>
        <a:lstStyle/>
        <a:p>
          <a:r>
            <a:rPr lang="en-US" b="0" baseline="0"/>
            <a:t>3. </a:t>
          </a:r>
          <a:r>
            <a:rPr lang="en-US" b="1" baseline="0"/>
            <a:t>Emotions first</a:t>
          </a:r>
          <a:r>
            <a:rPr lang="en-US" b="0" baseline="0"/>
            <a:t>. Parents always want to address the emotions first before the problem solving/advice/consequences. </a:t>
          </a:r>
          <a:endParaRPr lang="en-US"/>
        </a:p>
      </dgm:t>
    </dgm:pt>
    <dgm:pt modelId="{2B151CBE-DECF-4A48-9298-117D9EB56072}" type="parTrans" cxnId="{51A73F54-C9B1-4D4D-98ED-0FE01BB107A7}">
      <dgm:prSet/>
      <dgm:spPr/>
      <dgm:t>
        <a:bodyPr/>
        <a:lstStyle/>
        <a:p>
          <a:endParaRPr lang="en-US"/>
        </a:p>
      </dgm:t>
    </dgm:pt>
    <dgm:pt modelId="{E268F202-B104-40CB-924A-BB3427EC47AC}" type="sibTrans" cxnId="{51A73F54-C9B1-4D4D-98ED-0FE01BB107A7}">
      <dgm:prSet/>
      <dgm:spPr/>
      <dgm:t>
        <a:bodyPr/>
        <a:lstStyle/>
        <a:p>
          <a:endParaRPr lang="en-US"/>
        </a:p>
      </dgm:t>
    </dgm:pt>
    <dgm:pt modelId="{B9DC297E-73D6-49CF-9349-CB3917EC8D98}">
      <dgm:prSet/>
      <dgm:spPr/>
      <dgm:t>
        <a:bodyPr/>
        <a:lstStyle/>
        <a:p>
          <a:r>
            <a:rPr lang="en-US" b="0" baseline="0"/>
            <a:t>Children with trauma have a hard time identifying emotions and dealing with emotional dysregulation. </a:t>
          </a:r>
          <a:endParaRPr lang="en-US"/>
        </a:p>
      </dgm:t>
    </dgm:pt>
    <dgm:pt modelId="{1851F014-C18B-42D2-B7B9-774FD8272C9E}" type="parTrans" cxnId="{8A0B05C6-B1DC-4AE5-A45E-2D0F448551C5}">
      <dgm:prSet/>
      <dgm:spPr/>
      <dgm:t>
        <a:bodyPr/>
        <a:lstStyle/>
        <a:p>
          <a:endParaRPr lang="en-US"/>
        </a:p>
      </dgm:t>
    </dgm:pt>
    <dgm:pt modelId="{1347D528-6D9F-410B-B290-246C53B709A9}" type="sibTrans" cxnId="{8A0B05C6-B1DC-4AE5-A45E-2D0F448551C5}">
      <dgm:prSet/>
      <dgm:spPr/>
      <dgm:t>
        <a:bodyPr/>
        <a:lstStyle/>
        <a:p>
          <a:endParaRPr lang="en-US"/>
        </a:p>
      </dgm:t>
    </dgm:pt>
    <dgm:pt modelId="{41FEC37A-0ADE-4A21-BC28-7BA71FCE698F}">
      <dgm:prSet/>
      <dgm:spPr/>
      <dgm:t>
        <a:bodyPr/>
        <a:lstStyle/>
        <a:p>
          <a:r>
            <a:rPr lang="en-US" b="0" baseline="0"/>
            <a:t>When they are dysregulated, sit with them, help them regulate their breathing by taking deep breaths then get them to talk about what they are feeling.</a:t>
          </a:r>
          <a:endParaRPr lang="en-US"/>
        </a:p>
      </dgm:t>
    </dgm:pt>
    <dgm:pt modelId="{3534063E-1375-473C-A28C-6EBE95113886}" type="parTrans" cxnId="{8EA46C32-789A-44BB-A40B-D34D59DE1DD0}">
      <dgm:prSet/>
      <dgm:spPr/>
      <dgm:t>
        <a:bodyPr/>
        <a:lstStyle/>
        <a:p>
          <a:endParaRPr lang="en-US"/>
        </a:p>
      </dgm:t>
    </dgm:pt>
    <dgm:pt modelId="{90EFF14F-7BA7-4E9B-A181-119CA1CDDE99}" type="sibTrans" cxnId="{8EA46C32-789A-44BB-A40B-D34D59DE1DD0}">
      <dgm:prSet/>
      <dgm:spPr/>
      <dgm:t>
        <a:bodyPr/>
        <a:lstStyle/>
        <a:p>
          <a:endParaRPr lang="en-US"/>
        </a:p>
      </dgm:t>
    </dgm:pt>
    <dgm:pt modelId="{70BC356F-3460-4584-8BEE-CC1835DC670C}">
      <dgm:prSet/>
      <dgm:spPr/>
      <dgm:t>
        <a:bodyPr/>
        <a:lstStyle/>
        <a:p>
          <a:r>
            <a:rPr lang="en-US" b="0" baseline="0"/>
            <a:t>If they can’t identify their emotions, take a guess. If you get it wrong, then they can correct you. </a:t>
          </a:r>
          <a:endParaRPr lang="en-US"/>
        </a:p>
      </dgm:t>
    </dgm:pt>
    <dgm:pt modelId="{03D54DF0-9AC9-4DB6-A492-BA8E099F5EE4}" type="parTrans" cxnId="{585E68AB-D60E-4F8A-A046-99BBF8CEB144}">
      <dgm:prSet/>
      <dgm:spPr/>
      <dgm:t>
        <a:bodyPr/>
        <a:lstStyle/>
        <a:p>
          <a:endParaRPr lang="en-US"/>
        </a:p>
      </dgm:t>
    </dgm:pt>
    <dgm:pt modelId="{5EA9032B-2AF4-40F3-A92B-856F83C01FBC}" type="sibTrans" cxnId="{585E68AB-D60E-4F8A-A046-99BBF8CEB144}">
      <dgm:prSet/>
      <dgm:spPr/>
      <dgm:t>
        <a:bodyPr/>
        <a:lstStyle/>
        <a:p>
          <a:endParaRPr lang="en-US"/>
        </a:p>
      </dgm:t>
    </dgm:pt>
    <dgm:pt modelId="{CBAFC219-3FE8-4F24-B849-5835D3F8F39A}">
      <dgm:prSet/>
      <dgm:spPr/>
      <dgm:t>
        <a:bodyPr/>
        <a:lstStyle/>
        <a:p>
          <a:r>
            <a:rPr lang="en-US" b="0" baseline="0"/>
            <a:t>Consequences should be later after things have calmed down and should be natural consequences. </a:t>
          </a:r>
          <a:endParaRPr lang="en-US"/>
        </a:p>
      </dgm:t>
    </dgm:pt>
    <dgm:pt modelId="{236FDF30-265B-4088-B6E2-A212193D671D}" type="parTrans" cxnId="{E6A93C8B-A2CE-44A9-AEE6-857BB8D80493}">
      <dgm:prSet/>
      <dgm:spPr/>
      <dgm:t>
        <a:bodyPr/>
        <a:lstStyle/>
        <a:p>
          <a:endParaRPr lang="en-US"/>
        </a:p>
      </dgm:t>
    </dgm:pt>
    <dgm:pt modelId="{FECF8209-6C55-4626-A3E1-D04C70EA1EF9}" type="sibTrans" cxnId="{E6A93C8B-A2CE-44A9-AEE6-857BB8D80493}">
      <dgm:prSet/>
      <dgm:spPr/>
      <dgm:t>
        <a:bodyPr/>
        <a:lstStyle/>
        <a:p>
          <a:endParaRPr lang="en-US"/>
        </a:p>
      </dgm:t>
    </dgm:pt>
    <dgm:pt modelId="{DC0C8CDB-DA33-4529-B8C9-C694C3A69A7D}">
      <dgm:prSet/>
      <dgm:spPr/>
      <dgm:t>
        <a:bodyPr/>
        <a:lstStyle/>
        <a:p>
          <a:r>
            <a:rPr lang="en-US" b="0" baseline="0"/>
            <a:t>Do not discourage the expression of negative emotions. It is positive they are talking about it; it will help them control their actions.</a:t>
          </a:r>
          <a:endParaRPr lang="en-US"/>
        </a:p>
      </dgm:t>
    </dgm:pt>
    <dgm:pt modelId="{96CE2A3F-D4D6-4D80-AB1C-D8F18547A770}" type="parTrans" cxnId="{19DFE18E-8DE8-4F73-8B47-3180CA8531A4}">
      <dgm:prSet/>
      <dgm:spPr/>
      <dgm:t>
        <a:bodyPr/>
        <a:lstStyle/>
        <a:p>
          <a:endParaRPr lang="en-US"/>
        </a:p>
      </dgm:t>
    </dgm:pt>
    <dgm:pt modelId="{633ECE3F-1116-4C41-A216-97C4487C8804}" type="sibTrans" cxnId="{19DFE18E-8DE8-4F73-8B47-3180CA8531A4}">
      <dgm:prSet/>
      <dgm:spPr/>
      <dgm:t>
        <a:bodyPr/>
        <a:lstStyle/>
        <a:p>
          <a:endParaRPr lang="en-US"/>
        </a:p>
      </dgm:t>
    </dgm:pt>
    <dgm:pt modelId="{D4F343F7-A2F7-4A05-A7A9-8B8082475B94}" type="pres">
      <dgm:prSet presAssocID="{274141AC-3581-4CC8-8F5A-7ACEE6118976}" presName="linear" presStyleCnt="0">
        <dgm:presLayoutVars>
          <dgm:animLvl val="lvl"/>
          <dgm:resizeHandles val="exact"/>
        </dgm:presLayoutVars>
      </dgm:prSet>
      <dgm:spPr/>
    </dgm:pt>
    <dgm:pt modelId="{7E39EFF4-35C0-4C2F-A9E9-9F3E208B7A62}" type="pres">
      <dgm:prSet presAssocID="{1EEE86DF-8F49-4EBF-A907-6CBF56DC516B}" presName="parentText" presStyleLbl="node1" presStyleIdx="0" presStyleCnt="1">
        <dgm:presLayoutVars>
          <dgm:chMax val="0"/>
          <dgm:bulletEnabled val="1"/>
        </dgm:presLayoutVars>
      </dgm:prSet>
      <dgm:spPr/>
    </dgm:pt>
    <dgm:pt modelId="{FCB096F0-E1F1-4148-9A99-BEE760C7591D}" type="pres">
      <dgm:prSet presAssocID="{1EEE86DF-8F49-4EBF-A907-6CBF56DC516B}" presName="childText" presStyleLbl="revTx" presStyleIdx="0" presStyleCnt="1">
        <dgm:presLayoutVars>
          <dgm:bulletEnabled val="1"/>
        </dgm:presLayoutVars>
      </dgm:prSet>
      <dgm:spPr/>
    </dgm:pt>
  </dgm:ptLst>
  <dgm:cxnLst>
    <dgm:cxn modelId="{A124700E-4DED-4A02-B124-CF795FB08CC8}" type="presOf" srcId="{B9DC297E-73D6-49CF-9349-CB3917EC8D98}" destId="{FCB096F0-E1F1-4148-9A99-BEE760C7591D}" srcOrd="0" destOrd="0" presId="urn:microsoft.com/office/officeart/2005/8/layout/vList2"/>
    <dgm:cxn modelId="{1BB1BD24-E0A2-4EAF-B00B-CB3F8245668B}" type="presOf" srcId="{CBAFC219-3FE8-4F24-B849-5835D3F8F39A}" destId="{FCB096F0-E1F1-4148-9A99-BEE760C7591D}" srcOrd="0" destOrd="3" presId="urn:microsoft.com/office/officeart/2005/8/layout/vList2"/>
    <dgm:cxn modelId="{8EA46C32-789A-44BB-A40B-D34D59DE1DD0}" srcId="{1EEE86DF-8F49-4EBF-A907-6CBF56DC516B}" destId="{41FEC37A-0ADE-4A21-BC28-7BA71FCE698F}" srcOrd="1" destOrd="0" parTransId="{3534063E-1375-473C-A28C-6EBE95113886}" sibTransId="{90EFF14F-7BA7-4E9B-A181-119CA1CDDE99}"/>
    <dgm:cxn modelId="{8D7A8B47-A3D4-4D71-A4D4-3B0FF883B2D0}" type="presOf" srcId="{41FEC37A-0ADE-4A21-BC28-7BA71FCE698F}" destId="{FCB096F0-E1F1-4148-9A99-BEE760C7591D}" srcOrd="0" destOrd="1" presId="urn:microsoft.com/office/officeart/2005/8/layout/vList2"/>
    <dgm:cxn modelId="{0546D14B-55F2-456E-82A5-FA9607F2D24D}" type="presOf" srcId="{274141AC-3581-4CC8-8F5A-7ACEE6118976}" destId="{D4F343F7-A2F7-4A05-A7A9-8B8082475B94}" srcOrd="0" destOrd="0" presId="urn:microsoft.com/office/officeart/2005/8/layout/vList2"/>
    <dgm:cxn modelId="{51A73F54-C9B1-4D4D-98ED-0FE01BB107A7}" srcId="{274141AC-3581-4CC8-8F5A-7ACEE6118976}" destId="{1EEE86DF-8F49-4EBF-A907-6CBF56DC516B}" srcOrd="0" destOrd="0" parTransId="{2B151CBE-DECF-4A48-9298-117D9EB56072}" sibTransId="{E268F202-B104-40CB-924A-BB3427EC47AC}"/>
    <dgm:cxn modelId="{EEBF5A88-8468-40EB-9D89-C0F0E1B336EA}" type="presOf" srcId="{1EEE86DF-8F49-4EBF-A907-6CBF56DC516B}" destId="{7E39EFF4-35C0-4C2F-A9E9-9F3E208B7A62}" srcOrd="0" destOrd="0" presId="urn:microsoft.com/office/officeart/2005/8/layout/vList2"/>
    <dgm:cxn modelId="{E6A93C8B-A2CE-44A9-AEE6-857BB8D80493}" srcId="{1EEE86DF-8F49-4EBF-A907-6CBF56DC516B}" destId="{CBAFC219-3FE8-4F24-B849-5835D3F8F39A}" srcOrd="3" destOrd="0" parTransId="{236FDF30-265B-4088-B6E2-A212193D671D}" sibTransId="{FECF8209-6C55-4626-A3E1-D04C70EA1EF9}"/>
    <dgm:cxn modelId="{19DFE18E-8DE8-4F73-8B47-3180CA8531A4}" srcId="{1EEE86DF-8F49-4EBF-A907-6CBF56DC516B}" destId="{DC0C8CDB-DA33-4529-B8C9-C694C3A69A7D}" srcOrd="4" destOrd="0" parTransId="{96CE2A3F-D4D6-4D80-AB1C-D8F18547A770}" sibTransId="{633ECE3F-1116-4C41-A216-97C4487C8804}"/>
    <dgm:cxn modelId="{D27D1BA3-ADFE-41A8-8D4C-A85B49015DAB}" type="presOf" srcId="{70BC356F-3460-4584-8BEE-CC1835DC670C}" destId="{FCB096F0-E1F1-4148-9A99-BEE760C7591D}" srcOrd="0" destOrd="2" presId="urn:microsoft.com/office/officeart/2005/8/layout/vList2"/>
    <dgm:cxn modelId="{585E68AB-D60E-4F8A-A046-99BBF8CEB144}" srcId="{1EEE86DF-8F49-4EBF-A907-6CBF56DC516B}" destId="{70BC356F-3460-4584-8BEE-CC1835DC670C}" srcOrd="2" destOrd="0" parTransId="{03D54DF0-9AC9-4DB6-A492-BA8E099F5EE4}" sibTransId="{5EA9032B-2AF4-40F3-A92B-856F83C01FBC}"/>
    <dgm:cxn modelId="{8A0B05C6-B1DC-4AE5-A45E-2D0F448551C5}" srcId="{1EEE86DF-8F49-4EBF-A907-6CBF56DC516B}" destId="{B9DC297E-73D6-49CF-9349-CB3917EC8D98}" srcOrd="0" destOrd="0" parTransId="{1851F014-C18B-42D2-B7B9-774FD8272C9E}" sibTransId="{1347D528-6D9F-410B-B290-246C53B709A9}"/>
    <dgm:cxn modelId="{57A523D1-53E0-44F0-BC6E-7815817C242D}" type="presOf" srcId="{DC0C8CDB-DA33-4529-B8C9-C694C3A69A7D}" destId="{FCB096F0-E1F1-4148-9A99-BEE760C7591D}" srcOrd="0" destOrd="4" presId="urn:microsoft.com/office/officeart/2005/8/layout/vList2"/>
    <dgm:cxn modelId="{3C6184E5-0FD3-4DBD-9C64-299F1686810E}" type="presParOf" srcId="{D4F343F7-A2F7-4A05-A7A9-8B8082475B94}" destId="{7E39EFF4-35C0-4C2F-A9E9-9F3E208B7A62}" srcOrd="0" destOrd="0" presId="urn:microsoft.com/office/officeart/2005/8/layout/vList2"/>
    <dgm:cxn modelId="{AA18EA41-96FD-404A-98D2-67E23CA4BB24}" type="presParOf" srcId="{D4F343F7-A2F7-4A05-A7A9-8B8082475B94}" destId="{FCB096F0-E1F1-4148-9A99-BEE760C7591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74600-0181-4A01-8945-4863545896F8}">
      <dsp:nvSpPr>
        <dsp:cNvPr id="0" name=""/>
        <dsp:cNvSpPr/>
      </dsp:nvSpPr>
      <dsp:spPr>
        <a:xfrm>
          <a:off x="0" y="37065"/>
          <a:ext cx="5076826" cy="1491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Compromises their ability to provide safety</a:t>
          </a:r>
          <a:endParaRPr lang="en-US" sz="2500" kern="1200"/>
        </a:p>
      </dsp:txBody>
      <dsp:txXfrm>
        <a:off x="72821" y="109886"/>
        <a:ext cx="4931184" cy="1346108"/>
      </dsp:txXfrm>
    </dsp:sp>
    <dsp:sp modelId="{A00D174E-7F5C-4A90-B3F3-761B2986AA7A}">
      <dsp:nvSpPr>
        <dsp:cNvPr id="0" name=""/>
        <dsp:cNvSpPr/>
      </dsp:nvSpPr>
      <dsp:spPr>
        <a:xfrm>
          <a:off x="0" y="1528815"/>
          <a:ext cx="5076826" cy="196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89"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Parents may be overprotective</a:t>
          </a:r>
        </a:p>
        <a:p>
          <a:pPr marL="228600" lvl="1" indent="-228600" algn="l" defTabSz="889000">
            <a:lnSpc>
              <a:spcPct val="90000"/>
            </a:lnSpc>
            <a:spcBef>
              <a:spcPct val="0"/>
            </a:spcBef>
            <a:spcAft>
              <a:spcPct val="20000"/>
            </a:spcAft>
            <a:buChar char="•"/>
          </a:pPr>
          <a:r>
            <a:rPr lang="en-US" sz="2000" kern="1200"/>
            <a:t>Others may not recognize situations that can be dangerous to their children.</a:t>
          </a:r>
        </a:p>
      </dsp:txBody>
      <dsp:txXfrm>
        <a:off x="0" y="1528815"/>
        <a:ext cx="5076826" cy="1966500"/>
      </dsp:txXfrm>
    </dsp:sp>
    <dsp:sp modelId="{9929B152-D3F0-4A63-8D2C-0E6B6DE270C4}">
      <dsp:nvSpPr>
        <dsp:cNvPr id="0" name=""/>
        <dsp:cNvSpPr/>
      </dsp:nvSpPr>
      <dsp:spPr>
        <a:xfrm>
          <a:off x="0" y="3495315"/>
          <a:ext cx="5076826" cy="1491750"/>
        </a:xfrm>
        <a:prstGeom prst="roundRect">
          <a:avLst/>
        </a:prstGeom>
        <a:solidFill>
          <a:schemeClr val="accent2">
            <a:hueOff val="1505678"/>
            <a:satOff val="12208"/>
            <a:lumOff val="209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(Children’s Services, 2012)</a:t>
          </a:r>
        </a:p>
      </dsp:txBody>
      <dsp:txXfrm>
        <a:off x="72821" y="3568136"/>
        <a:ext cx="4931184" cy="1346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2F9CD-9B05-4A24-B209-8C12E80F947E}">
      <dsp:nvSpPr>
        <dsp:cNvPr id="0" name=""/>
        <dsp:cNvSpPr/>
      </dsp:nvSpPr>
      <dsp:spPr>
        <a:xfrm>
          <a:off x="0" y="372619"/>
          <a:ext cx="7379959" cy="13724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Making it hard to form and maintain secure, trusting relationships</a:t>
          </a:r>
          <a:endParaRPr lang="en-US" sz="2300" kern="1200"/>
        </a:p>
      </dsp:txBody>
      <dsp:txXfrm>
        <a:off x="66996" y="439615"/>
        <a:ext cx="7245967" cy="1238418"/>
      </dsp:txXfrm>
    </dsp:sp>
    <dsp:sp modelId="{FBE010F4-DA13-4572-A84C-D95E2DF70CA3}">
      <dsp:nvSpPr>
        <dsp:cNvPr id="0" name=""/>
        <dsp:cNvSpPr/>
      </dsp:nvSpPr>
      <dsp:spPr>
        <a:xfrm>
          <a:off x="0" y="1745029"/>
          <a:ext cx="7379959" cy="323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31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Disruption in relationships with their child.</a:t>
          </a:r>
        </a:p>
        <a:p>
          <a:pPr marL="171450" lvl="1" indent="-171450" algn="l" defTabSz="800100">
            <a:lnSpc>
              <a:spcPct val="90000"/>
            </a:lnSpc>
            <a:spcBef>
              <a:spcPct val="0"/>
            </a:spcBef>
            <a:spcAft>
              <a:spcPct val="20000"/>
            </a:spcAft>
            <a:buChar char="•"/>
          </a:pPr>
          <a:r>
            <a:rPr lang="en-US" sz="1800" kern="1200"/>
            <a:t>Negative feelings about parenting.</a:t>
          </a:r>
        </a:p>
        <a:p>
          <a:pPr marL="171450" lvl="1" indent="-171450" algn="l" defTabSz="800100">
            <a:lnSpc>
              <a:spcPct val="90000"/>
            </a:lnSpc>
            <a:spcBef>
              <a:spcPct val="0"/>
            </a:spcBef>
            <a:spcAft>
              <a:spcPct val="20000"/>
            </a:spcAft>
            <a:buChar char="•"/>
          </a:pPr>
          <a:r>
            <a:rPr lang="en-US" sz="1800" kern="1200"/>
            <a:t>Parents may personalize their children’s negative behavior, resulting in ineffective or inappropriate discipline.</a:t>
          </a:r>
        </a:p>
        <a:p>
          <a:pPr marL="171450" lvl="1" indent="-171450" algn="l" defTabSz="800100">
            <a:lnSpc>
              <a:spcPct val="90000"/>
            </a:lnSpc>
            <a:spcBef>
              <a:spcPct val="0"/>
            </a:spcBef>
            <a:spcAft>
              <a:spcPct val="20000"/>
            </a:spcAft>
            <a:buChar char="•"/>
          </a:pPr>
          <a:r>
            <a:rPr lang="en-US" sz="1800" kern="1200"/>
            <a:t>Challenges with relationships including those trying to help (difficult with trust).</a:t>
          </a:r>
        </a:p>
        <a:p>
          <a:pPr marL="171450" lvl="1" indent="-171450" algn="l" defTabSz="800100">
            <a:lnSpc>
              <a:spcPct val="90000"/>
            </a:lnSpc>
            <a:spcBef>
              <a:spcPct val="0"/>
            </a:spcBef>
            <a:spcAft>
              <a:spcPct val="20000"/>
            </a:spcAft>
            <a:buChar char="•"/>
          </a:pPr>
          <a:r>
            <a:rPr lang="en-US" sz="1800" kern="1200"/>
            <a:t>Have difficulties supporting their child’s therapy.</a:t>
          </a:r>
        </a:p>
      </dsp:txBody>
      <dsp:txXfrm>
        <a:off x="0" y="1745029"/>
        <a:ext cx="7379959" cy="3237480"/>
      </dsp:txXfrm>
    </dsp:sp>
    <dsp:sp modelId="{62A9EE70-9CF9-4684-81E2-B8F2AB5025B2}">
      <dsp:nvSpPr>
        <dsp:cNvPr id="0" name=""/>
        <dsp:cNvSpPr/>
      </dsp:nvSpPr>
      <dsp:spPr>
        <a:xfrm>
          <a:off x="0" y="4982510"/>
          <a:ext cx="7379959" cy="1372410"/>
        </a:xfrm>
        <a:prstGeom prst="roundRect">
          <a:avLst/>
        </a:prstGeom>
        <a:solidFill>
          <a:schemeClr val="accent2">
            <a:hueOff val="1505678"/>
            <a:satOff val="12208"/>
            <a:lumOff val="209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(Children’s Services, 2012)</a:t>
          </a:r>
        </a:p>
      </dsp:txBody>
      <dsp:txXfrm>
        <a:off x="66996" y="5049506"/>
        <a:ext cx="7245967" cy="1238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C42B2-16A9-43B3-B1F9-86E5D0EE9C66}">
      <dsp:nvSpPr>
        <dsp:cNvPr id="0" name=""/>
        <dsp:cNvSpPr/>
      </dsp:nvSpPr>
      <dsp:spPr>
        <a:xfrm>
          <a:off x="0" y="13698"/>
          <a:ext cx="8203895" cy="2442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baseline="0" dirty="0"/>
            <a:t>Causing them to develop poor self-esteem and maladaptive coping strategies.</a:t>
          </a:r>
          <a:endParaRPr lang="en-US" sz="2900" kern="1200" dirty="0"/>
        </a:p>
      </dsp:txBody>
      <dsp:txXfrm>
        <a:off x="119255" y="132953"/>
        <a:ext cx="7965385" cy="2204450"/>
      </dsp:txXfrm>
    </dsp:sp>
    <dsp:sp modelId="{344FF4BC-5D32-4137-986B-DBA3CCC660AC}">
      <dsp:nvSpPr>
        <dsp:cNvPr id="0" name=""/>
        <dsp:cNvSpPr/>
      </dsp:nvSpPr>
      <dsp:spPr>
        <a:xfrm>
          <a:off x="0" y="2456658"/>
          <a:ext cx="8203895" cy="1740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474"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b="0" kern="1200" baseline="0"/>
            <a:t>Such as substance abuse</a:t>
          </a:r>
          <a:endParaRPr lang="en-US" sz="2300" kern="1200"/>
        </a:p>
        <a:p>
          <a:pPr marL="228600" lvl="1" indent="-228600" algn="l" defTabSz="1022350">
            <a:lnSpc>
              <a:spcPct val="90000"/>
            </a:lnSpc>
            <a:spcBef>
              <a:spcPct val="0"/>
            </a:spcBef>
            <a:spcAft>
              <a:spcPct val="20000"/>
            </a:spcAft>
            <a:buChar char="•"/>
          </a:pPr>
          <a:r>
            <a:rPr lang="en-US" sz="2300" b="0" kern="1200" baseline="0" dirty="0"/>
            <a:t>Abusive intimate relationships that parents maintain because of a real or perceived lack of alternatives.</a:t>
          </a:r>
          <a:endParaRPr lang="en-US" sz="2300" kern="1200" dirty="0"/>
        </a:p>
      </dsp:txBody>
      <dsp:txXfrm>
        <a:off x="0" y="2456658"/>
        <a:ext cx="8203895" cy="1740870"/>
      </dsp:txXfrm>
    </dsp:sp>
    <dsp:sp modelId="{7438F682-969D-4BEF-B40B-5B0ED696EA4F}">
      <dsp:nvSpPr>
        <dsp:cNvPr id="0" name=""/>
        <dsp:cNvSpPr/>
      </dsp:nvSpPr>
      <dsp:spPr>
        <a:xfrm>
          <a:off x="0" y="4211227"/>
          <a:ext cx="8203895" cy="2442960"/>
        </a:xfrm>
        <a:prstGeom prst="roundRect">
          <a:avLst/>
        </a:prstGeom>
        <a:solidFill>
          <a:schemeClr val="accent2">
            <a:hueOff val="1505678"/>
            <a:satOff val="12208"/>
            <a:lumOff val="209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baseline="0"/>
            <a:t>(Children Services, 2017)</a:t>
          </a:r>
          <a:endParaRPr lang="en-US" sz="2900" kern="1200"/>
        </a:p>
      </dsp:txBody>
      <dsp:txXfrm>
        <a:off x="119255" y="4330482"/>
        <a:ext cx="7965385" cy="2204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3B50D-6167-414E-832B-062D8F540709}">
      <dsp:nvSpPr>
        <dsp:cNvPr id="0" name=""/>
        <dsp:cNvSpPr/>
      </dsp:nvSpPr>
      <dsp:spPr>
        <a:xfrm>
          <a:off x="0" y="989017"/>
          <a:ext cx="5076826" cy="30460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baseline="0"/>
            <a:t>Impairing their ability to make decisions</a:t>
          </a:r>
          <a:endParaRPr lang="en-US" sz="3100" kern="1200"/>
        </a:p>
        <a:p>
          <a:pPr marL="228600" lvl="1" indent="-228600" algn="l" defTabSz="1066800">
            <a:lnSpc>
              <a:spcPct val="90000"/>
            </a:lnSpc>
            <a:spcBef>
              <a:spcPct val="0"/>
            </a:spcBef>
            <a:spcAft>
              <a:spcPct val="15000"/>
            </a:spcAft>
            <a:buChar char="•"/>
          </a:pPr>
          <a:r>
            <a:rPr lang="en-US" sz="2400" b="0" kern="1200" baseline="0" dirty="0"/>
            <a:t>This can make plans for the future more challenging.</a:t>
          </a:r>
          <a:endParaRPr lang="en-US" sz="2400" kern="1200" dirty="0"/>
        </a:p>
      </dsp:txBody>
      <dsp:txXfrm>
        <a:off x="0" y="989017"/>
        <a:ext cx="5076826" cy="30460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D55B7-2817-45E8-9828-3AC1F0F4C517}">
      <dsp:nvSpPr>
        <dsp:cNvPr id="0" name=""/>
        <dsp:cNvSpPr/>
      </dsp:nvSpPr>
      <dsp:spPr>
        <a:xfrm>
          <a:off x="0" y="102079"/>
          <a:ext cx="5076826" cy="1174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baseline="0"/>
            <a:t>Help parents understand the impact of past trauma on parenting yet hold them accountable for maltreatment.</a:t>
          </a:r>
          <a:endParaRPr lang="en-US" sz="1400" kern="1200"/>
        </a:p>
      </dsp:txBody>
      <dsp:txXfrm>
        <a:off x="57347" y="159426"/>
        <a:ext cx="4962132" cy="1060059"/>
      </dsp:txXfrm>
    </dsp:sp>
    <dsp:sp modelId="{CD030E3A-BB85-40BB-BD20-898A44B434BA}">
      <dsp:nvSpPr>
        <dsp:cNvPr id="0" name=""/>
        <dsp:cNvSpPr/>
      </dsp:nvSpPr>
      <dsp:spPr>
        <a:xfrm>
          <a:off x="0" y="1317152"/>
          <a:ext cx="5076826" cy="1174753"/>
        </a:xfrm>
        <a:prstGeom prst="roundRect">
          <a:avLst/>
        </a:prstGeom>
        <a:solidFill>
          <a:schemeClr val="accent2">
            <a:hueOff val="501893"/>
            <a:satOff val="4069"/>
            <a:lumOff val="69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baseline="0"/>
            <a:t>Help parents anticipate their possible reactions and develop coping skills to respond to stressor and trauma triggers. </a:t>
          </a:r>
          <a:endParaRPr lang="en-US" sz="1400" kern="1200"/>
        </a:p>
      </dsp:txBody>
      <dsp:txXfrm>
        <a:off x="57347" y="1374499"/>
        <a:ext cx="4962132" cy="1060059"/>
      </dsp:txXfrm>
    </dsp:sp>
    <dsp:sp modelId="{38ED21EA-E491-415E-AB1E-D652A5C7AE30}">
      <dsp:nvSpPr>
        <dsp:cNvPr id="0" name=""/>
        <dsp:cNvSpPr/>
      </dsp:nvSpPr>
      <dsp:spPr>
        <a:xfrm>
          <a:off x="0" y="2532225"/>
          <a:ext cx="5076826" cy="1174753"/>
        </a:xfrm>
        <a:prstGeom prst="roundRect">
          <a:avLst/>
        </a:prstGeom>
        <a:solidFill>
          <a:schemeClr val="accent2">
            <a:hueOff val="1003785"/>
            <a:satOff val="8139"/>
            <a:lumOff val="1398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baseline="0"/>
            <a:t>Make sense of the past and help them have hope for the future.</a:t>
          </a:r>
          <a:endParaRPr lang="en-US" sz="1400" kern="1200"/>
        </a:p>
      </dsp:txBody>
      <dsp:txXfrm>
        <a:off x="57347" y="2589572"/>
        <a:ext cx="4962132" cy="1060059"/>
      </dsp:txXfrm>
    </dsp:sp>
    <dsp:sp modelId="{ACD58116-E7F3-41A9-B96C-B445F96CB61D}">
      <dsp:nvSpPr>
        <dsp:cNvPr id="0" name=""/>
        <dsp:cNvSpPr/>
      </dsp:nvSpPr>
      <dsp:spPr>
        <a:xfrm>
          <a:off x="0" y="3747298"/>
          <a:ext cx="5076826" cy="1174753"/>
        </a:xfrm>
        <a:prstGeom prst="roundRect">
          <a:avLst/>
        </a:prstGeom>
        <a:solidFill>
          <a:schemeClr val="accent2">
            <a:hueOff val="1505678"/>
            <a:satOff val="12208"/>
            <a:lumOff val="209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baseline="0"/>
            <a:t>(Children’s Services, 2017)</a:t>
          </a:r>
          <a:endParaRPr lang="en-US" sz="1400" kern="1200"/>
        </a:p>
      </dsp:txBody>
      <dsp:txXfrm>
        <a:off x="57347" y="3804645"/>
        <a:ext cx="4962132" cy="10600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9EFF4-35C0-4C2F-A9E9-9F3E208B7A62}">
      <dsp:nvSpPr>
        <dsp:cNvPr id="0" name=""/>
        <dsp:cNvSpPr/>
      </dsp:nvSpPr>
      <dsp:spPr>
        <a:xfrm>
          <a:off x="0" y="82785"/>
          <a:ext cx="5076826" cy="1347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baseline="0"/>
            <a:t>3. </a:t>
          </a:r>
          <a:r>
            <a:rPr lang="en-US" sz="1600" b="1" kern="1200" baseline="0"/>
            <a:t>Emotions first</a:t>
          </a:r>
          <a:r>
            <a:rPr lang="en-US" sz="1600" b="0" kern="1200" baseline="0"/>
            <a:t>. Parents always want to address the emotions first before the problem solving/advice/consequences. </a:t>
          </a:r>
          <a:endParaRPr lang="en-US" sz="1600" kern="1200"/>
        </a:p>
      </dsp:txBody>
      <dsp:txXfrm>
        <a:off x="65796" y="148581"/>
        <a:ext cx="4945234" cy="1216248"/>
      </dsp:txXfrm>
    </dsp:sp>
    <dsp:sp modelId="{FCB096F0-E1F1-4148-9A99-BEE760C7591D}">
      <dsp:nvSpPr>
        <dsp:cNvPr id="0" name=""/>
        <dsp:cNvSpPr/>
      </dsp:nvSpPr>
      <dsp:spPr>
        <a:xfrm>
          <a:off x="0" y="1430625"/>
          <a:ext cx="5076826" cy="351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89"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b="0" kern="1200" baseline="0"/>
            <a:t>Children with trauma have a hard time identifying emotions and dealing with emotional dysregulation. </a:t>
          </a:r>
          <a:endParaRPr lang="en-US" sz="1200" kern="1200"/>
        </a:p>
        <a:p>
          <a:pPr marL="114300" lvl="1" indent="-114300" algn="l" defTabSz="533400">
            <a:lnSpc>
              <a:spcPct val="90000"/>
            </a:lnSpc>
            <a:spcBef>
              <a:spcPct val="0"/>
            </a:spcBef>
            <a:spcAft>
              <a:spcPct val="20000"/>
            </a:spcAft>
            <a:buChar char="•"/>
          </a:pPr>
          <a:r>
            <a:rPr lang="en-US" sz="1200" b="0" kern="1200" baseline="0"/>
            <a:t>When they are dysregulated, sit with them, help them regulate their breathing by taking deep breaths then get them to talk about what they are feeling.</a:t>
          </a:r>
          <a:endParaRPr lang="en-US" sz="1200" kern="1200"/>
        </a:p>
        <a:p>
          <a:pPr marL="114300" lvl="1" indent="-114300" algn="l" defTabSz="533400">
            <a:lnSpc>
              <a:spcPct val="90000"/>
            </a:lnSpc>
            <a:spcBef>
              <a:spcPct val="0"/>
            </a:spcBef>
            <a:spcAft>
              <a:spcPct val="20000"/>
            </a:spcAft>
            <a:buChar char="•"/>
          </a:pPr>
          <a:r>
            <a:rPr lang="en-US" sz="1200" b="0" kern="1200" baseline="0"/>
            <a:t>If they can’t identify their emotions, take a guess. If you get it wrong, then they can correct you. </a:t>
          </a:r>
          <a:endParaRPr lang="en-US" sz="1200" kern="1200"/>
        </a:p>
        <a:p>
          <a:pPr marL="114300" lvl="1" indent="-114300" algn="l" defTabSz="533400">
            <a:lnSpc>
              <a:spcPct val="90000"/>
            </a:lnSpc>
            <a:spcBef>
              <a:spcPct val="0"/>
            </a:spcBef>
            <a:spcAft>
              <a:spcPct val="20000"/>
            </a:spcAft>
            <a:buChar char="•"/>
          </a:pPr>
          <a:r>
            <a:rPr lang="en-US" sz="1200" b="0" kern="1200" baseline="0"/>
            <a:t>Consequences should be later after things have calmed down and should be natural consequences. </a:t>
          </a:r>
          <a:endParaRPr lang="en-US" sz="1200" kern="1200"/>
        </a:p>
        <a:p>
          <a:pPr marL="114300" lvl="1" indent="-114300" algn="l" defTabSz="533400">
            <a:lnSpc>
              <a:spcPct val="90000"/>
            </a:lnSpc>
            <a:spcBef>
              <a:spcPct val="0"/>
            </a:spcBef>
            <a:spcAft>
              <a:spcPct val="20000"/>
            </a:spcAft>
            <a:buChar char="•"/>
          </a:pPr>
          <a:r>
            <a:rPr lang="en-US" sz="1200" b="0" kern="1200" baseline="0"/>
            <a:t>Do not discourage the expression of negative emotions. It is positive they are talking about it; it will help them control their actions.</a:t>
          </a:r>
          <a:endParaRPr lang="en-US" sz="1200" kern="1200"/>
        </a:p>
      </dsp:txBody>
      <dsp:txXfrm>
        <a:off x="0" y="1430625"/>
        <a:ext cx="5076826" cy="35107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5/9/2024</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63373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5/9/2024</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0862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5/9/2024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98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5/9/2024</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214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5/9/2024</a:t>
            </a:fld>
            <a:endParaRPr lang="en-US" dirty="0"/>
          </a:p>
        </p:txBody>
      </p:sp>
    </p:spTree>
    <p:extLst>
      <p:ext uri="{BB962C8B-B14F-4D97-AF65-F5344CB8AC3E}">
        <p14:creationId xmlns:p14="http://schemas.microsoft.com/office/powerpoint/2010/main" val="272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5/9/2024</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1259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5/9/2024</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285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5/9/2024</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1446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5/9/2024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7370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5/9/2024</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2910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5/9/2024</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2944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5/9/2024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433550"/>
      </p:ext>
    </p:extLst>
  </p:cSld>
  <p:clrMap bg1="lt1" tx1="dk1" bg2="lt2" tx2="dk2" accent1="accent1" accent2="accent2" accent3="accent3" accent4="accent4" accent5="accent5" accent6="accent6" hlink="hlink" folHlink="folHlink"/>
  <p:sldLayoutIdLst>
    <p:sldLayoutId id="2147483705" r:id="rId1"/>
    <p:sldLayoutId id="2147483704" r:id="rId2"/>
    <p:sldLayoutId id="2147483703" r:id="rId3"/>
    <p:sldLayoutId id="2147483702" r:id="rId4"/>
    <p:sldLayoutId id="2147483701" r:id="rId5"/>
    <p:sldLayoutId id="2147483700" r:id="rId6"/>
    <p:sldLayoutId id="2147483699" r:id="rId7"/>
    <p:sldLayoutId id="2147483698" r:id="rId8"/>
    <p:sldLayoutId id="2147483697" r:id="rId9"/>
    <p:sldLayoutId id="2147483696" r:id="rId10"/>
    <p:sldLayoutId id="2147483695"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rkansasgopwing.blogspot.com/2018/02/tax-reform-good-news-for-american.html"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tore.samhsa.gov/sites/default/files/d7/priv/sma14-4866.pdf" TargetMode="External"/><Relationship Id="rId2" Type="http://schemas.openxmlformats.org/officeDocument/2006/relationships/hyperlink" Target="https://www.nctsn.org/resources/birth-parents-trauma-histories-child-welfare-system-guide-parent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F18DEBE-4F43-4738-A9DA-2CF4C998C2E6}"/>
              </a:ext>
            </a:extLst>
          </p:cNvPr>
          <p:cNvSpPr>
            <a:spLocks noGrp="1"/>
          </p:cNvSpPr>
          <p:nvPr>
            <p:ph type="ctrTitle"/>
          </p:nvPr>
        </p:nvSpPr>
        <p:spPr>
          <a:xfrm>
            <a:off x="1743607" y="3805267"/>
            <a:ext cx="8394306" cy="1502828"/>
          </a:xfrm>
        </p:spPr>
        <p:txBody>
          <a:bodyPr anchor="b">
            <a:normAutofit/>
          </a:bodyPr>
          <a:lstStyle/>
          <a:p>
            <a:pPr algn="ctr">
              <a:lnSpc>
                <a:spcPct val="110000"/>
              </a:lnSpc>
            </a:pPr>
            <a:r>
              <a:rPr lang="en-US" sz="3800" dirty="0"/>
              <a:t>Working  With Families That Experience Trauma</a:t>
            </a:r>
          </a:p>
        </p:txBody>
      </p:sp>
      <p:sp>
        <p:nvSpPr>
          <p:cNvPr id="3" name="Subtitle 2">
            <a:extLst>
              <a:ext uri="{FF2B5EF4-FFF2-40B4-BE49-F238E27FC236}">
                <a16:creationId xmlns:a16="http://schemas.microsoft.com/office/drawing/2014/main" id="{C89B1083-D25C-4029-9318-C0C257EE40A0}"/>
              </a:ext>
            </a:extLst>
          </p:cNvPr>
          <p:cNvSpPr>
            <a:spLocks noGrp="1"/>
          </p:cNvSpPr>
          <p:nvPr>
            <p:ph type="subTitle" idx="1"/>
          </p:nvPr>
        </p:nvSpPr>
        <p:spPr>
          <a:xfrm>
            <a:off x="2619375" y="5308096"/>
            <a:ext cx="6953250" cy="862394"/>
          </a:xfrm>
        </p:spPr>
        <p:txBody>
          <a:bodyPr anchor="t">
            <a:normAutofit/>
          </a:bodyPr>
          <a:lstStyle/>
          <a:p>
            <a:pPr algn="ctr"/>
            <a:r>
              <a:rPr lang="en-US" dirty="0"/>
              <a:t>Lydia DeBiase, PhD., LCSW</a:t>
            </a:r>
          </a:p>
        </p:txBody>
      </p:sp>
      <p:pic>
        <p:nvPicPr>
          <p:cNvPr id="6" name="Picture 5" descr="A group of people smiling&#10;&#10;Description automatically generated with medium confidence">
            <a:extLst>
              <a:ext uri="{FF2B5EF4-FFF2-40B4-BE49-F238E27FC236}">
                <a16:creationId xmlns:a16="http://schemas.microsoft.com/office/drawing/2014/main" id="{9ECD9F3B-36F9-8C9C-E380-5FCAD44D22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70314" y="849086"/>
            <a:ext cx="6989067" cy="2819400"/>
          </a:xfrm>
          <a:prstGeom prst="rect">
            <a:avLst/>
          </a:prstGeom>
        </p:spPr>
      </p:pic>
      <p:sp>
        <p:nvSpPr>
          <p:cNvPr id="7" name="TextBox 6">
            <a:extLst>
              <a:ext uri="{FF2B5EF4-FFF2-40B4-BE49-F238E27FC236}">
                <a16:creationId xmlns:a16="http://schemas.microsoft.com/office/drawing/2014/main" id="{C295163B-D2A0-6BAA-F073-E70E59282361}"/>
              </a:ext>
            </a:extLst>
          </p:cNvPr>
          <p:cNvSpPr txBox="1"/>
          <p:nvPr/>
        </p:nvSpPr>
        <p:spPr>
          <a:xfrm>
            <a:off x="9253375" y="6657945"/>
            <a:ext cx="2938625"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arkansasgopwing.blogspot.com/2018/02/tax-reform-good-news-for-american.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285841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22" name="Group 21">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23" name="Freeform: Shape 22">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2BDF3E05-E712-4D33-AF8A-15D5857979D3}"/>
              </a:ext>
            </a:extLst>
          </p:cNvPr>
          <p:cNvSpPr>
            <a:spLocks noGrp="1"/>
          </p:cNvSpPr>
          <p:nvPr>
            <p:ph type="title"/>
          </p:nvPr>
        </p:nvSpPr>
        <p:spPr>
          <a:xfrm>
            <a:off x="1829849" y="1899904"/>
            <a:ext cx="3312116" cy="2934031"/>
          </a:xfrm>
        </p:spPr>
        <p:txBody>
          <a:bodyPr anchor="ctr">
            <a:normAutofit/>
          </a:bodyPr>
          <a:lstStyle/>
          <a:p>
            <a:r>
              <a:rPr lang="en-US" dirty="0"/>
              <a:t>Trauma Can Affect a Parent</a:t>
            </a:r>
          </a:p>
        </p:txBody>
      </p:sp>
      <p:graphicFrame>
        <p:nvGraphicFramePr>
          <p:cNvPr id="16" name="Content Placeholder 2">
            <a:extLst>
              <a:ext uri="{FF2B5EF4-FFF2-40B4-BE49-F238E27FC236}">
                <a16:creationId xmlns:a16="http://schemas.microsoft.com/office/drawing/2014/main" id="{B1F36DFB-5965-0F00-BB89-67835DB2A1BD}"/>
              </a:ext>
            </a:extLst>
          </p:cNvPr>
          <p:cNvGraphicFramePr>
            <a:graphicFrameLocks noGrp="1"/>
          </p:cNvGraphicFramePr>
          <p:nvPr>
            <p:ph idx="1"/>
            <p:extLst>
              <p:ext uri="{D42A27DB-BD31-4B8C-83A1-F6EECF244321}">
                <p14:modId xmlns:p14="http://schemas.microsoft.com/office/powerpoint/2010/main" val="1206041211"/>
              </p:ext>
            </p:extLst>
          </p:nvPr>
        </p:nvGraphicFramePr>
        <p:xfrm>
          <a:off x="6095999" y="940107"/>
          <a:ext cx="5076826" cy="502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185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22" name="Group 21">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23" name="Freeform: Shape 22">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FCE9C93E-75CA-6835-F94C-ECC4E1ACB899}"/>
              </a:ext>
            </a:extLst>
          </p:cNvPr>
          <p:cNvSpPr>
            <a:spLocks noGrp="1"/>
          </p:cNvSpPr>
          <p:nvPr>
            <p:ph type="title"/>
          </p:nvPr>
        </p:nvSpPr>
        <p:spPr>
          <a:xfrm>
            <a:off x="1829849" y="1899904"/>
            <a:ext cx="3312116" cy="2934031"/>
          </a:xfrm>
        </p:spPr>
        <p:txBody>
          <a:bodyPr anchor="ctr">
            <a:normAutofit/>
          </a:bodyPr>
          <a:lstStyle/>
          <a:p>
            <a:r>
              <a:rPr lang="en-US" dirty="0"/>
              <a:t>Trauma Can Affect Parents </a:t>
            </a:r>
          </a:p>
        </p:txBody>
      </p:sp>
      <p:graphicFrame>
        <p:nvGraphicFramePr>
          <p:cNvPr id="16" name="Content Placeholder 2">
            <a:extLst>
              <a:ext uri="{FF2B5EF4-FFF2-40B4-BE49-F238E27FC236}">
                <a16:creationId xmlns:a16="http://schemas.microsoft.com/office/drawing/2014/main" id="{53CE0C02-0BC7-CD31-9850-F0812DF5F3F4}"/>
              </a:ext>
            </a:extLst>
          </p:cNvPr>
          <p:cNvGraphicFramePr>
            <a:graphicFrameLocks noGrp="1"/>
          </p:cNvGraphicFramePr>
          <p:nvPr>
            <p:ph idx="1"/>
            <p:extLst>
              <p:ext uri="{D42A27DB-BD31-4B8C-83A1-F6EECF244321}">
                <p14:modId xmlns:p14="http://schemas.microsoft.com/office/powerpoint/2010/main" val="839293449"/>
              </p:ext>
            </p:extLst>
          </p:nvPr>
        </p:nvGraphicFramePr>
        <p:xfrm>
          <a:off x="5636064" y="130460"/>
          <a:ext cx="7379959" cy="67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5736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0687D163-E42B-C438-0676-D53AAE82CFE9}"/>
              </a:ext>
            </a:extLst>
          </p:cNvPr>
          <p:cNvSpPr>
            <a:spLocks noGrp="1"/>
          </p:cNvSpPr>
          <p:nvPr>
            <p:ph type="title"/>
          </p:nvPr>
        </p:nvSpPr>
        <p:spPr>
          <a:xfrm>
            <a:off x="1920875" y="442913"/>
            <a:ext cx="6857365" cy="691824"/>
          </a:xfrm>
        </p:spPr>
        <p:txBody>
          <a:bodyPr anchor="b">
            <a:normAutofit fontScale="90000"/>
          </a:bodyPr>
          <a:lstStyle/>
          <a:p>
            <a:r>
              <a:rPr lang="en-US" sz="3000" dirty="0"/>
              <a:t>Trauma Can Affect the Parent</a:t>
            </a:r>
          </a:p>
        </p:txBody>
      </p:sp>
      <p:sp>
        <p:nvSpPr>
          <p:cNvPr id="3" name="Content Placeholder 2">
            <a:extLst>
              <a:ext uri="{FF2B5EF4-FFF2-40B4-BE49-F238E27FC236}">
                <a16:creationId xmlns:a16="http://schemas.microsoft.com/office/drawing/2014/main" id="{81B4258E-8744-9DED-E7AB-AB376AC652EF}"/>
              </a:ext>
            </a:extLst>
          </p:cNvPr>
          <p:cNvSpPr>
            <a:spLocks noGrp="1"/>
          </p:cNvSpPr>
          <p:nvPr>
            <p:ph idx="1"/>
          </p:nvPr>
        </p:nvSpPr>
        <p:spPr>
          <a:xfrm>
            <a:off x="738131" y="1883883"/>
            <a:ext cx="9276202" cy="4814371"/>
          </a:xfrm>
        </p:spPr>
        <p:txBody>
          <a:bodyPr>
            <a:normAutofit/>
          </a:bodyPr>
          <a:lstStyle/>
          <a:p>
            <a:r>
              <a:rPr lang="en-US" sz="2400" dirty="0"/>
              <a:t>Impairing their capacity to regulate their emotions (Children Services, 2017).</a:t>
            </a:r>
          </a:p>
          <a:p>
            <a:r>
              <a:rPr lang="en-US" sz="2400" dirty="0"/>
              <a:t>Feel “on guard” or “jumpy”.</a:t>
            </a:r>
          </a:p>
          <a:p>
            <a:r>
              <a:rPr lang="en-US" sz="2400" dirty="0"/>
              <a:t>They may have nightmares, memories, or flashbacks which makes them feel they are going through the experience again (NCTSN, 2012).</a:t>
            </a:r>
          </a:p>
          <a:p>
            <a:r>
              <a:rPr lang="en-US" sz="2400" dirty="0"/>
              <a:t>Any of the five senses, smell, sight, touch, hearing, or taste can trigger a trauma memory.</a:t>
            </a:r>
          </a:p>
          <a:p>
            <a:endParaRPr lang="en-US" sz="1700" b="1" dirty="0"/>
          </a:p>
        </p:txBody>
      </p:sp>
    </p:spTree>
    <p:extLst>
      <p:ext uri="{BB962C8B-B14F-4D97-AF65-F5344CB8AC3E}">
        <p14:creationId xmlns:p14="http://schemas.microsoft.com/office/powerpoint/2010/main" val="204576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41A7-8ED2-12FB-C3B3-21445E722830}"/>
              </a:ext>
            </a:extLst>
          </p:cNvPr>
          <p:cNvSpPr>
            <a:spLocks noGrp="1"/>
          </p:cNvSpPr>
          <p:nvPr>
            <p:ph type="title"/>
          </p:nvPr>
        </p:nvSpPr>
        <p:spPr/>
        <p:txBody>
          <a:bodyPr/>
          <a:lstStyle/>
          <a:p>
            <a:r>
              <a:rPr lang="en-US" dirty="0"/>
              <a:t>Trauma Can Affect Parents</a:t>
            </a:r>
          </a:p>
        </p:txBody>
      </p:sp>
      <p:sp>
        <p:nvSpPr>
          <p:cNvPr id="3" name="Content Placeholder 2">
            <a:extLst>
              <a:ext uri="{FF2B5EF4-FFF2-40B4-BE49-F238E27FC236}">
                <a16:creationId xmlns:a16="http://schemas.microsoft.com/office/drawing/2014/main" id="{EA5AECB2-B7E2-F401-D0B2-0D0007A49E8D}"/>
              </a:ext>
            </a:extLst>
          </p:cNvPr>
          <p:cNvSpPr>
            <a:spLocks noGrp="1"/>
          </p:cNvSpPr>
          <p:nvPr>
            <p:ph idx="1"/>
          </p:nvPr>
        </p:nvSpPr>
        <p:spPr>
          <a:xfrm>
            <a:off x="550843" y="2598714"/>
            <a:ext cx="11495044" cy="4452081"/>
          </a:xfrm>
        </p:spPr>
        <p:txBody>
          <a:bodyPr>
            <a:normAutofit/>
          </a:bodyPr>
          <a:lstStyle/>
          <a:p>
            <a:r>
              <a:rPr lang="en-US" b="1" dirty="0"/>
              <a:t>Making them vulnerable to trauma triggers</a:t>
            </a:r>
          </a:p>
          <a:p>
            <a:pPr marL="285750" indent="-285750">
              <a:buFont typeface="Arial" panose="020B0604020202020204" pitchFamily="34" charset="0"/>
              <a:buChar char="•"/>
            </a:pPr>
            <a:r>
              <a:rPr lang="en-US" dirty="0"/>
              <a:t>Extreme reactions to situations that seem benign to others.</a:t>
            </a:r>
          </a:p>
          <a:p>
            <a:pPr marL="285750" indent="-285750">
              <a:buFont typeface="Arial" panose="020B0604020202020204" pitchFamily="34" charset="0"/>
              <a:buChar char="•"/>
            </a:pPr>
            <a:r>
              <a:rPr lang="en-US" dirty="0"/>
              <a:t>Parents are especially vulnerable if they feel they have no control over the situation.</a:t>
            </a:r>
          </a:p>
          <a:p>
            <a:pPr marL="285750" indent="-285750">
              <a:buFont typeface="Arial" panose="020B0604020202020204" pitchFamily="34" charset="0"/>
              <a:buChar char="•"/>
            </a:pPr>
            <a:r>
              <a:rPr lang="en-US" dirty="0"/>
              <a:t>A child’s behavior or trauma reactions may remind parents of their own past trauma or feelings of helplessness, which can cause aggressive or impulsive parent behaviors toward the child.</a:t>
            </a:r>
          </a:p>
          <a:p>
            <a:pPr marL="285750" indent="-285750">
              <a:buFont typeface="Arial" panose="020B0604020202020204" pitchFamily="34" charset="0"/>
              <a:buChar char="•"/>
            </a:pPr>
            <a:r>
              <a:rPr lang="en-US" dirty="0"/>
              <a:t>Parents may be disengaged or numb (trying to avoid trauma reminders).</a:t>
            </a:r>
          </a:p>
          <a:p>
            <a:r>
              <a:rPr lang="en-US" dirty="0"/>
              <a:t>(Children Services, 2017)</a:t>
            </a:r>
          </a:p>
        </p:txBody>
      </p:sp>
    </p:spTree>
    <p:extLst>
      <p:ext uri="{BB962C8B-B14F-4D97-AF65-F5344CB8AC3E}">
        <p14:creationId xmlns:p14="http://schemas.microsoft.com/office/powerpoint/2010/main" val="112988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22" name="Group 21">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23" name="Freeform: Shape 22">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00FB39AA-BACB-FB67-DD08-4231EE7D80CA}"/>
              </a:ext>
            </a:extLst>
          </p:cNvPr>
          <p:cNvSpPr>
            <a:spLocks noGrp="1"/>
          </p:cNvSpPr>
          <p:nvPr>
            <p:ph type="title"/>
          </p:nvPr>
        </p:nvSpPr>
        <p:spPr>
          <a:xfrm>
            <a:off x="1829849" y="1899904"/>
            <a:ext cx="3312116" cy="2934031"/>
          </a:xfrm>
        </p:spPr>
        <p:txBody>
          <a:bodyPr anchor="ctr">
            <a:normAutofit/>
          </a:bodyPr>
          <a:lstStyle/>
          <a:p>
            <a:r>
              <a:rPr lang="en-US"/>
              <a:t>Trauma Can Affect the Parent</a:t>
            </a:r>
          </a:p>
        </p:txBody>
      </p:sp>
      <p:graphicFrame>
        <p:nvGraphicFramePr>
          <p:cNvPr id="16" name="Content Placeholder 2">
            <a:extLst>
              <a:ext uri="{FF2B5EF4-FFF2-40B4-BE49-F238E27FC236}">
                <a16:creationId xmlns:a16="http://schemas.microsoft.com/office/drawing/2014/main" id="{0E1080A5-1075-586E-2824-0A6597064B9B}"/>
              </a:ext>
            </a:extLst>
          </p:cNvPr>
          <p:cNvGraphicFramePr>
            <a:graphicFrameLocks noGrp="1"/>
          </p:cNvGraphicFramePr>
          <p:nvPr>
            <p:ph idx="1"/>
            <p:extLst>
              <p:ext uri="{D42A27DB-BD31-4B8C-83A1-F6EECF244321}">
                <p14:modId xmlns:p14="http://schemas.microsoft.com/office/powerpoint/2010/main" val="1342472332"/>
              </p:ext>
            </p:extLst>
          </p:nvPr>
        </p:nvGraphicFramePr>
        <p:xfrm>
          <a:off x="6095998" y="308472"/>
          <a:ext cx="8203895" cy="6654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127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22" name="Group 21">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23" name="Freeform: Shape 22">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AA4EF1C-1CD0-9147-565F-16459ACABF28}"/>
              </a:ext>
            </a:extLst>
          </p:cNvPr>
          <p:cNvSpPr>
            <a:spLocks noGrp="1"/>
          </p:cNvSpPr>
          <p:nvPr>
            <p:ph type="title"/>
          </p:nvPr>
        </p:nvSpPr>
        <p:spPr>
          <a:xfrm>
            <a:off x="1829849" y="1899904"/>
            <a:ext cx="3312116" cy="2934031"/>
          </a:xfrm>
        </p:spPr>
        <p:txBody>
          <a:bodyPr anchor="ctr">
            <a:normAutofit/>
          </a:bodyPr>
          <a:lstStyle/>
          <a:p>
            <a:r>
              <a:rPr lang="en-US" dirty="0"/>
              <a:t>Trauma Can Affect Parents</a:t>
            </a:r>
          </a:p>
        </p:txBody>
      </p:sp>
      <p:graphicFrame>
        <p:nvGraphicFramePr>
          <p:cNvPr id="16" name="Content Placeholder 2">
            <a:extLst>
              <a:ext uri="{FF2B5EF4-FFF2-40B4-BE49-F238E27FC236}">
                <a16:creationId xmlns:a16="http://schemas.microsoft.com/office/drawing/2014/main" id="{5136944F-4957-9287-476E-A62E20C6C41A}"/>
              </a:ext>
            </a:extLst>
          </p:cNvPr>
          <p:cNvGraphicFramePr>
            <a:graphicFrameLocks noGrp="1"/>
          </p:cNvGraphicFramePr>
          <p:nvPr>
            <p:ph idx="1"/>
            <p:extLst>
              <p:ext uri="{D42A27DB-BD31-4B8C-83A1-F6EECF244321}">
                <p14:modId xmlns:p14="http://schemas.microsoft.com/office/powerpoint/2010/main" val="3942556608"/>
              </p:ext>
            </p:extLst>
          </p:nvPr>
        </p:nvGraphicFramePr>
        <p:xfrm>
          <a:off x="6095999" y="940107"/>
          <a:ext cx="5076826" cy="502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1269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9D3A3C4B-D952-2982-7C64-F0359FE8E212}"/>
              </a:ext>
            </a:extLst>
          </p:cNvPr>
          <p:cNvSpPr>
            <a:spLocks noGrp="1"/>
          </p:cNvSpPr>
          <p:nvPr>
            <p:ph type="title"/>
          </p:nvPr>
        </p:nvSpPr>
        <p:spPr>
          <a:xfrm>
            <a:off x="1920875" y="442913"/>
            <a:ext cx="6857365" cy="1344612"/>
          </a:xfrm>
        </p:spPr>
        <p:txBody>
          <a:bodyPr anchor="b">
            <a:normAutofit/>
          </a:bodyPr>
          <a:lstStyle/>
          <a:p>
            <a:r>
              <a:rPr lang="en-US" dirty="0"/>
              <a:t>Trauma Can Affect Parents</a:t>
            </a:r>
          </a:p>
        </p:txBody>
      </p:sp>
      <p:sp>
        <p:nvSpPr>
          <p:cNvPr id="3" name="Content Placeholder 2">
            <a:extLst>
              <a:ext uri="{FF2B5EF4-FFF2-40B4-BE49-F238E27FC236}">
                <a16:creationId xmlns:a16="http://schemas.microsoft.com/office/drawing/2014/main" id="{940F25A3-5F55-3E14-58B7-0BAA9A4AF6FD}"/>
              </a:ext>
            </a:extLst>
          </p:cNvPr>
          <p:cNvSpPr>
            <a:spLocks noGrp="1"/>
          </p:cNvSpPr>
          <p:nvPr>
            <p:ph idx="1"/>
          </p:nvPr>
        </p:nvSpPr>
        <p:spPr>
          <a:xfrm>
            <a:off x="1920875" y="2312988"/>
            <a:ext cx="6857365" cy="3651250"/>
          </a:xfrm>
        </p:spPr>
        <p:txBody>
          <a:bodyPr>
            <a:normAutofit/>
          </a:bodyPr>
          <a:lstStyle/>
          <a:p>
            <a:r>
              <a:rPr lang="en-US" b="1"/>
              <a:t>Making them more vulnerable to other life stressors</a:t>
            </a:r>
          </a:p>
          <a:p>
            <a:pPr marL="285750" indent="-285750">
              <a:buFont typeface="Arial" panose="020B0604020202020204" pitchFamily="34" charset="0"/>
              <a:buChar char="•"/>
            </a:pPr>
            <a:r>
              <a:rPr lang="en-US"/>
              <a:t>Poverty</a:t>
            </a:r>
          </a:p>
          <a:p>
            <a:pPr marL="285750" indent="-285750">
              <a:buFont typeface="Arial" panose="020B0604020202020204" pitchFamily="34" charset="0"/>
              <a:buChar char="•"/>
            </a:pPr>
            <a:r>
              <a:rPr lang="en-US"/>
              <a:t>Lack of education</a:t>
            </a:r>
          </a:p>
          <a:p>
            <a:pPr marL="285750" indent="-285750">
              <a:buFont typeface="Arial" panose="020B0604020202020204" pitchFamily="34" charset="0"/>
              <a:buChar char="•"/>
            </a:pPr>
            <a:r>
              <a:rPr lang="en-US"/>
              <a:t>Lack of social support</a:t>
            </a:r>
          </a:p>
          <a:p>
            <a:r>
              <a:rPr lang="en-US" b="1"/>
              <a:t>These stressors can worsen trauma reactions.</a:t>
            </a:r>
          </a:p>
          <a:p>
            <a:r>
              <a:rPr lang="en-US"/>
              <a:t>(Children’s Services, 2012)</a:t>
            </a:r>
          </a:p>
          <a:p>
            <a:endParaRPr lang="en-US" b="1" dirty="0"/>
          </a:p>
        </p:txBody>
      </p:sp>
    </p:spTree>
    <p:extLst>
      <p:ext uri="{BB962C8B-B14F-4D97-AF65-F5344CB8AC3E}">
        <p14:creationId xmlns:p14="http://schemas.microsoft.com/office/powerpoint/2010/main" val="403458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4" name="Freeform: Shape 33">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36" name="Rectangle 35">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2ECA38F-C538-6997-520F-555882130F5D}"/>
              </a:ext>
            </a:extLst>
          </p:cNvPr>
          <p:cNvSpPr>
            <a:spLocks noGrp="1"/>
          </p:cNvSpPr>
          <p:nvPr>
            <p:ph type="title"/>
          </p:nvPr>
        </p:nvSpPr>
        <p:spPr>
          <a:xfrm>
            <a:off x="1180531" y="1346268"/>
            <a:ext cx="5274860" cy="3066706"/>
          </a:xfrm>
        </p:spPr>
        <p:txBody>
          <a:bodyPr vert="horz" lIns="109728" tIns="109728" rIns="109728" bIns="91440" rtlCol="0" anchor="b">
            <a:normAutofit/>
          </a:bodyPr>
          <a:lstStyle/>
          <a:p>
            <a:pPr>
              <a:lnSpc>
                <a:spcPct val="120000"/>
              </a:lnSpc>
            </a:pPr>
            <a:r>
              <a:rPr lang="en-US" sz="5400">
                <a:solidFill>
                  <a:schemeClr val="tx1">
                    <a:lumMod val="85000"/>
                    <a:lumOff val="15000"/>
                  </a:schemeClr>
                </a:solidFill>
              </a:rPr>
              <a:t>Question</a:t>
            </a:r>
          </a:p>
        </p:txBody>
      </p:sp>
      <p:sp>
        <p:nvSpPr>
          <p:cNvPr id="3" name="Content Placeholder 2">
            <a:extLst>
              <a:ext uri="{FF2B5EF4-FFF2-40B4-BE49-F238E27FC236}">
                <a16:creationId xmlns:a16="http://schemas.microsoft.com/office/drawing/2014/main" id="{FC81F8FE-05AF-1A82-3458-12B252D53636}"/>
              </a:ext>
            </a:extLst>
          </p:cNvPr>
          <p:cNvSpPr>
            <a:spLocks noGrp="1"/>
          </p:cNvSpPr>
          <p:nvPr>
            <p:ph idx="1"/>
          </p:nvPr>
        </p:nvSpPr>
        <p:spPr>
          <a:xfrm>
            <a:off x="1201212" y="4412974"/>
            <a:ext cx="4524024" cy="1576188"/>
          </a:xfrm>
        </p:spPr>
        <p:txBody>
          <a:bodyPr vert="horz" lIns="109728" tIns="109728" rIns="109728" bIns="91440" rtlCol="0" anchor="t">
            <a:normAutofit/>
          </a:bodyPr>
          <a:lstStyle/>
          <a:p>
            <a:pPr>
              <a:lnSpc>
                <a:spcPct val="120000"/>
              </a:lnSpc>
            </a:pPr>
            <a:r>
              <a:rPr lang="en-US" sz="2400">
                <a:solidFill>
                  <a:schemeClr val="tx1">
                    <a:lumMod val="85000"/>
                    <a:lumOff val="15000"/>
                  </a:schemeClr>
                </a:solidFill>
              </a:rPr>
              <a:t>What are your thoughts about how we can help these families?</a:t>
            </a:r>
          </a:p>
        </p:txBody>
      </p:sp>
      <p:sp>
        <p:nvSpPr>
          <p:cNvPr id="38" name="Freeform: Shape 37">
            <a:extLst>
              <a:ext uri="{FF2B5EF4-FFF2-40B4-BE49-F238E27FC236}">
                <a16:creationId xmlns:a16="http://schemas.microsoft.com/office/drawing/2014/main" id="{C7D887A3-61AD-4674-BC53-8DFA8CF7B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479F0FB3-8461-462D-84A2-53106FBF4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2" name="Freeform: Shape 41">
            <a:extLst>
              <a:ext uri="{FF2B5EF4-FFF2-40B4-BE49-F238E27FC236}">
                <a16:creationId xmlns:a16="http://schemas.microsoft.com/office/drawing/2014/main" id="{11E3C311-4E8A-45D9-97BF-07F5FD346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6" name="Picture 15" descr="Question mark on green pastel background">
            <a:extLst>
              <a:ext uri="{FF2B5EF4-FFF2-40B4-BE49-F238E27FC236}">
                <a16:creationId xmlns:a16="http://schemas.microsoft.com/office/drawing/2014/main" id="{C4ED50A6-0BD3-2DDD-C84F-82AB8C847823}"/>
              </a:ext>
            </a:extLst>
          </p:cNvPr>
          <p:cNvPicPr>
            <a:picLocks noChangeAspect="1"/>
          </p:cNvPicPr>
          <p:nvPr/>
        </p:nvPicPr>
        <p:blipFill rotWithShape="1">
          <a:blip r:embed="rId2"/>
          <a:srcRect l="42634" r="2642"/>
          <a:stretch/>
        </p:blipFill>
        <p:spPr>
          <a:xfrm>
            <a:off x="7187979" y="10"/>
            <a:ext cx="5004021"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2285116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0CE40DC-5723-449B-A365-A61D8C262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Stick figure families holding hands">
            <a:extLst>
              <a:ext uri="{FF2B5EF4-FFF2-40B4-BE49-F238E27FC236}">
                <a16:creationId xmlns:a16="http://schemas.microsoft.com/office/drawing/2014/main" id="{CD90B3EE-4484-3630-635C-C0CF21A80C2E}"/>
              </a:ext>
            </a:extLst>
          </p:cNvPr>
          <p:cNvPicPr>
            <a:picLocks noChangeAspect="1"/>
          </p:cNvPicPr>
          <p:nvPr/>
        </p:nvPicPr>
        <p:blipFill rotWithShape="1">
          <a:blip r:embed="rId2"/>
          <a:srcRect t="10330" r="-1" b="5378"/>
          <a:stretch/>
        </p:blipFill>
        <p:spPr>
          <a:xfrm>
            <a:off x="1524" y="10"/>
            <a:ext cx="12188952" cy="6857990"/>
          </a:xfrm>
          <a:prstGeom prst="rect">
            <a:avLst/>
          </a:prstGeom>
        </p:spPr>
      </p:pic>
      <p:sp>
        <p:nvSpPr>
          <p:cNvPr id="22" name="Freeform: Shape 21">
            <a:extLst>
              <a:ext uri="{FF2B5EF4-FFF2-40B4-BE49-F238E27FC236}">
                <a16:creationId xmlns:a16="http://schemas.microsoft.com/office/drawing/2014/main" id="{28207E96-6DFF-4119-B2EA-3299067D2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2598" y="0"/>
            <a:ext cx="10189600" cy="6858000"/>
          </a:xfrm>
          <a:custGeom>
            <a:avLst/>
            <a:gdLst>
              <a:gd name="connsiteX0" fmla="*/ 8513625 w 10189600"/>
              <a:gd name="connsiteY0" fmla="*/ 0 h 6858000"/>
              <a:gd name="connsiteX1" fmla="*/ 1434689 w 10189600"/>
              <a:gd name="connsiteY1" fmla="*/ 0 h 6858000"/>
              <a:gd name="connsiteX2" fmla="*/ 1271976 w 10189600"/>
              <a:gd name="connsiteY2" fmla="*/ 160651 h 6858000"/>
              <a:gd name="connsiteX3" fmla="*/ 0 w 10189600"/>
              <a:gd name="connsiteY3" fmla="*/ 3879329 h 6858000"/>
              <a:gd name="connsiteX4" fmla="*/ 1565101 w 10189600"/>
              <a:gd name="connsiteY4" fmla="*/ 6659296 h 6858000"/>
              <a:gd name="connsiteX5" fmla="*/ 1789426 w 10189600"/>
              <a:gd name="connsiteY5" fmla="*/ 6858000 h 6858000"/>
              <a:gd name="connsiteX6" fmla="*/ 8868328 w 10189600"/>
              <a:gd name="connsiteY6" fmla="*/ 6858000 h 6858000"/>
              <a:gd name="connsiteX7" fmla="*/ 8925683 w 10189600"/>
              <a:gd name="connsiteY7" fmla="*/ 6804604 h 6858000"/>
              <a:gd name="connsiteX8" fmla="*/ 10189600 w 10189600"/>
              <a:gd name="connsiteY8" fmla="*/ 4217082 h 6858000"/>
              <a:gd name="connsiteX9" fmla="*/ 8536469 w 10189600"/>
              <a:gd name="connsiteY9" fmla="*/ 174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9600" h="6858000">
                <a:moveTo>
                  <a:pt x="8513625" y="0"/>
                </a:moveTo>
                <a:lnTo>
                  <a:pt x="1434689" y="0"/>
                </a:lnTo>
                <a:lnTo>
                  <a:pt x="1271976" y="160651"/>
                </a:lnTo>
                <a:cubicBezTo>
                  <a:pt x="451613" y="1030749"/>
                  <a:pt x="0" y="2373165"/>
                  <a:pt x="0" y="3879329"/>
                </a:cubicBezTo>
                <a:cubicBezTo>
                  <a:pt x="0" y="5207145"/>
                  <a:pt x="731040" y="5919527"/>
                  <a:pt x="1565101" y="6659296"/>
                </a:cubicBezTo>
                <a:lnTo>
                  <a:pt x="1789426" y="6858000"/>
                </a:lnTo>
                <a:lnTo>
                  <a:pt x="8868328" y="6858000"/>
                </a:lnTo>
                <a:lnTo>
                  <a:pt x="8925683" y="6804604"/>
                </a:lnTo>
                <a:cubicBezTo>
                  <a:pt x="9627437" y="6132444"/>
                  <a:pt x="10189600" y="5418356"/>
                  <a:pt x="10189600" y="4217082"/>
                </a:cubicBezTo>
                <a:cubicBezTo>
                  <a:pt x="10189600" y="2437327"/>
                  <a:pt x="9597144" y="878708"/>
                  <a:pt x="8536469" y="17461"/>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9E223C86-12C5-4A60-A21A-D7FC75EFC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7813" y="0"/>
            <a:ext cx="1323453" cy="6858000"/>
          </a:xfrm>
          <a:custGeom>
            <a:avLst/>
            <a:gdLst>
              <a:gd name="connsiteX0" fmla="*/ 28443 w 1323453"/>
              <a:gd name="connsiteY0" fmla="*/ 0 h 6858000"/>
              <a:gd name="connsiteX1" fmla="*/ 10519 w 1323453"/>
              <a:gd name="connsiteY1" fmla="*/ 0 h 6858000"/>
              <a:gd name="connsiteX2" fmla="*/ 37377 w 1323453"/>
              <a:gd name="connsiteY2" fmla="*/ 27367 h 6858000"/>
              <a:gd name="connsiteX3" fmla="*/ 1297455 w 1323453"/>
              <a:gd name="connsiteY3" fmla="*/ 4282319 h 6858000"/>
              <a:gd name="connsiteX4" fmla="*/ 248584 w 1323453"/>
              <a:gd name="connsiteY4" fmla="*/ 6615157 h 6858000"/>
              <a:gd name="connsiteX5" fmla="*/ 0 w 1323453"/>
              <a:gd name="connsiteY5" fmla="*/ 6858000 h 6858000"/>
              <a:gd name="connsiteX6" fmla="*/ 19869 w 1323453"/>
              <a:gd name="connsiteY6" fmla="*/ 6858000 h 6858000"/>
              <a:gd name="connsiteX7" fmla="*/ 267461 w 1323453"/>
              <a:gd name="connsiteY7" fmla="*/ 6616128 h 6858000"/>
              <a:gd name="connsiteX8" fmla="*/ 1316330 w 1323453"/>
              <a:gd name="connsiteY8" fmla="*/ 4283289 h 6858000"/>
              <a:gd name="connsiteX9" fmla="*/ 56253 w 1323453"/>
              <a:gd name="connsiteY9" fmla="*/ 283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453" h="6858000">
                <a:moveTo>
                  <a:pt x="28443" y="0"/>
                </a:moveTo>
                <a:lnTo>
                  <a:pt x="10519" y="0"/>
                </a:lnTo>
                <a:lnTo>
                  <a:pt x="37377" y="27367"/>
                </a:lnTo>
                <a:cubicBezTo>
                  <a:pt x="919519" y="995374"/>
                  <a:pt x="1367465" y="2551123"/>
                  <a:pt x="1297455" y="4282319"/>
                </a:cubicBezTo>
                <a:cubicBezTo>
                  <a:pt x="1254252" y="5350659"/>
                  <a:pt x="821705" y="6026831"/>
                  <a:pt x="248584" y="6615157"/>
                </a:cubicBezTo>
                <a:lnTo>
                  <a:pt x="0" y="6858000"/>
                </a:lnTo>
                <a:lnTo>
                  <a:pt x="19869" y="6858000"/>
                </a:lnTo>
                <a:lnTo>
                  <a:pt x="267461" y="6616128"/>
                </a:lnTo>
                <a:cubicBezTo>
                  <a:pt x="840581" y="6027802"/>
                  <a:pt x="1273128" y="5351630"/>
                  <a:pt x="1316330" y="4283289"/>
                </a:cubicBezTo>
                <a:cubicBezTo>
                  <a:pt x="1386340" y="2552094"/>
                  <a:pt x="938396" y="996343"/>
                  <a:pt x="56253" y="2833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FA573AF0-3C0B-4895-A7A6-F41B03211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45" y="0"/>
            <a:ext cx="1561993" cy="6858000"/>
          </a:xfrm>
          <a:custGeom>
            <a:avLst/>
            <a:gdLst>
              <a:gd name="connsiteX0" fmla="*/ 1544228 w 1561993"/>
              <a:gd name="connsiteY0" fmla="*/ 0 h 6858000"/>
              <a:gd name="connsiteX1" fmla="*/ 1561993 w 1561993"/>
              <a:gd name="connsiteY1" fmla="*/ 0 h 6858000"/>
              <a:gd name="connsiteX2" fmla="*/ 1540943 w 1561993"/>
              <a:gd name="connsiteY2" fmla="*/ 17040 h 6858000"/>
              <a:gd name="connsiteX3" fmla="*/ 17765 w 1561993"/>
              <a:gd name="connsiteY3" fmla="*/ 4115040 h 6858000"/>
              <a:gd name="connsiteX4" fmla="*/ 1142901 w 1561993"/>
              <a:gd name="connsiteY4" fmla="*/ 6599739 h 6858000"/>
              <a:gd name="connsiteX5" fmla="*/ 1403744 w 1561993"/>
              <a:gd name="connsiteY5" fmla="*/ 6858000 h 6858000"/>
              <a:gd name="connsiteX6" fmla="*/ 1385980 w 1561993"/>
              <a:gd name="connsiteY6" fmla="*/ 6858000 h 6858000"/>
              <a:gd name="connsiteX7" fmla="*/ 1125137 w 1561993"/>
              <a:gd name="connsiteY7" fmla="*/ 6599739 h 6858000"/>
              <a:gd name="connsiteX8" fmla="*/ 0 w 1561993"/>
              <a:gd name="connsiteY8" fmla="*/ 4115040 h 6858000"/>
              <a:gd name="connsiteX9" fmla="*/ 1523178 w 1561993"/>
              <a:gd name="connsiteY9" fmla="*/ 170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993" h="6858000">
                <a:moveTo>
                  <a:pt x="1544228" y="0"/>
                </a:moveTo>
                <a:lnTo>
                  <a:pt x="1561993" y="0"/>
                </a:lnTo>
                <a:lnTo>
                  <a:pt x="1540943" y="17040"/>
                </a:lnTo>
                <a:cubicBezTo>
                  <a:pt x="563647" y="857447"/>
                  <a:pt x="17765" y="2378351"/>
                  <a:pt x="17765" y="4115040"/>
                </a:cubicBezTo>
                <a:cubicBezTo>
                  <a:pt x="17765" y="5263323"/>
                  <a:pt x="514810" y="5955416"/>
                  <a:pt x="1142901" y="6599739"/>
                </a:cubicBezTo>
                <a:lnTo>
                  <a:pt x="1403744" y="6858000"/>
                </a:lnTo>
                <a:lnTo>
                  <a:pt x="1385980" y="6858000"/>
                </a:lnTo>
                <a:lnTo>
                  <a:pt x="1125137" y="6599739"/>
                </a:lnTo>
                <a:cubicBezTo>
                  <a:pt x="497046" y="5955416"/>
                  <a:pt x="0" y="5263323"/>
                  <a:pt x="0" y="4115040"/>
                </a:cubicBezTo>
                <a:cubicBezTo>
                  <a:pt x="0" y="2378351"/>
                  <a:pt x="545882" y="857447"/>
                  <a:pt x="1523178" y="1704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62442AC3-A9B0-4865-8A8A-1504FFC6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34283" y="0"/>
            <a:ext cx="1904278" cy="6858000"/>
          </a:xfrm>
          <a:custGeom>
            <a:avLst/>
            <a:gdLst>
              <a:gd name="connsiteX0" fmla="*/ 624262 w 1775065"/>
              <a:gd name="connsiteY0" fmla="*/ 0 h 6858000"/>
              <a:gd name="connsiteX1" fmla="*/ 642233 w 1775065"/>
              <a:gd name="connsiteY1" fmla="*/ 0 h 6858000"/>
              <a:gd name="connsiteX2" fmla="*/ 673003 w 1775065"/>
              <a:gd name="connsiteY2" fmla="*/ 35111 h 6858000"/>
              <a:gd name="connsiteX3" fmla="*/ 1767974 w 1775065"/>
              <a:gd name="connsiteY3" fmla="*/ 3968278 h 6858000"/>
              <a:gd name="connsiteX4" fmla="*/ 115603 w 1775065"/>
              <a:gd name="connsiteY4" fmla="*/ 6776131 h 6858000"/>
              <a:gd name="connsiteX5" fmla="*/ 19890 w 1775065"/>
              <a:gd name="connsiteY5" fmla="*/ 6858000 h 6858000"/>
              <a:gd name="connsiteX6" fmla="*/ 0 w 1775065"/>
              <a:gd name="connsiteY6" fmla="*/ 6858000 h 6858000"/>
              <a:gd name="connsiteX7" fmla="*/ 96809 w 1775065"/>
              <a:gd name="connsiteY7" fmla="*/ 6775193 h 6858000"/>
              <a:gd name="connsiteX8" fmla="*/ 1749182 w 1775065"/>
              <a:gd name="connsiteY8" fmla="*/ 3967340 h 6858000"/>
              <a:gd name="connsiteX9" fmla="*/ 654209 w 1775065"/>
              <a:gd name="connsiteY9" fmla="*/ 34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5065" h="6858000">
                <a:moveTo>
                  <a:pt x="624262" y="0"/>
                </a:moveTo>
                <a:lnTo>
                  <a:pt x="642233" y="0"/>
                </a:lnTo>
                <a:lnTo>
                  <a:pt x="673003" y="35111"/>
                </a:lnTo>
                <a:cubicBezTo>
                  <a:pt x="1445427" y="977982"/>
                  <a:pt x="1833320" y="2398562"/>
                  <a:pt x="1767974" y="3968278"/>
                </a:cubicBezTo>
                <a:cubicBezTo>
                  <a:pt x="1710622" y="5345972"/>
                  <a:pt x="964135" y="6049363"/>
                  <a:pt x="115603" y="6776131"/>
                </a:cubicBezTo>
                <a:lnTo>
                  <a:pt x="19890" y="6858000"/>
                </a:lnTo>
                <a:lnTo>
                  <a:pt x="0" y="6858000"/>
                </a:lnTo>
                <a:lnTo>
                  <a:pt x="96809" y="6775193"/>
                </a:lnTo>
                <a:cubicBezTo>
                  <a:pt x="945341" y="6048424"/>
                  <a:pt x="1691828" y="5345034"/>
                  <a:pt x="1749182" y="3967340"/>
                </a:cubicBezTo>
                <a:cubicBezTo>
                  <a:pt x="1814528" y="2397623"/>
                  <a:pt x="1426634" y="977044"/>
                  <a:pt x="654209" y="3417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68451DCE-129E-43B6-BA50-3C8339E46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89577" y="0"/>
            <a:ext cx="1825312" cy="6858000"/>
          </a:xfrm>
          <a:custGeom>
            <a:avLst/>
            <a:gdLst>
              <a:gd name="connsiteX0" fmla="*/ 516683 w 1825312"/>
              <a:gd name="connsiteY0" fmla="*/ 0 h 6858000"/>
              <a:gd name="connsiteX1" fmla="*/ 541088 w 1825312"/>
              <a:gd name="connsiteY1" fmla="*/ 0 h 6858000"/>
              <a:gd name="connsiteX2" fmla="*/ 626170 w 1825312"/>
              <a:gd name="connsiteY2" fmla="*/ 99144 h 6858000"/>
              <a:gd name="connsiteX3" fmla="*/ 1825312 w 1825312"/>
              <a:gd name="connsiteY3" fmla="*/ 3859833 h 6858000"/>
              <a:gd name="connsiteX4" fmla="*/ 279633 w 1825312"/>
              <a:gd name="connsiteY4" fmla="*/ 6651338 h 6858000"/>
              <a:gd name="connsiteX5" fmla="*/ 24403 w 1825312"/>
              <a:gd name="connsiteY5" fmla="*/ 6858000 h 6858000"/>
              <a:gd name="connsiteX6" fmla="*/ 0 w 1825312"/>
              <a:gd name="connsiteY6" fmla="*/ 6858000 h 6858000"/>
              <a:gd name="connsiteX7" fmla="*/ 255230 w 1825312"/>
              <a:gd name="connsiteY7" fmla="*/ 6651338 h 6858000"/>
              <a:gd name="connsiteX8" fmla="*/ 1800907 w 1825312"/>
              <a:gd name="connsiteY8" fmla="*/ 3859833 h 6858000"/>
              <a:gd name="connsiteX9" fmla="*/ 601765 w 1825312"/>
              <a:gd name="connsiteY9" fmla="*/ 991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312" h="6858000">
                <a:moveTo>
                  <a:pt x="516683" y="0"/>
                </a:moveTo>
                <a:lnTo>
                  <a:pt x="541088" y="0"/>
                </a:lnTo>
                <a:lnTo>
                  <a:pt x="626170" y="99144"/>
                </a:lnTo>
                <a:cubicBezTo>
                  <a:pt x="1403484" y="1069501"/>
                  <a:pt x="1825312" y="2396484"/>
                  <a:pt x="1825312" y="3859833"/>
                </a:cubicBezTo>
                <a:cubicBezTo>
                  <a:pt x="1825312" y="5149904"/>
                  <a:pt x="1142485" y="5927455"/>
                  <a:pt x="279633" y="6651338"/>
                </a:cubicBezTo>
                <a:lnTo>
                  <a:pt x="24403" y="6858000"/>
                </a:lnTo>
                <a:lnTo>
                  <a:pt x="0" y="6858000"/>
                </a:lnTo>
                <a:lnTo>
                  <a:pt x="255230" y="6651338"/>
                </a:lnTo>
                <a:cubicBezTo>
                  <a:pt x="1118082" y="5927455"/>
                  <a:pt x="1800907" y="5149904"/>
                  <a:pt x="1800907" y="3859833"/>
                </a:cubicBezTo>
                <a:cubicBezTo>
                  <a:pt x="1800907" y="2396484"/>
                  <a:pt x="1379079" y="1069501"/>
                  <a:pt x="601765" y="9914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E8189D1-2976-01FE-A67F-36FFCE0C7084}"/>
              </a:ext>
            </a:extLst>
          </p:cNvPr>
          <p:cNvSpPr>
            <a:spLocks noGrp="1"/>
          </p:cNvSpPr>
          <p:nvPr>
            <p:ph type="title"/>
          </p:nvPr>
        </p:nvSpPr>
        <p:spPr>
          <a:xfrm>
            <a:off x="2245932" y="213361"/>
            <a:ext cx="7340048" cy="1584960"/>
          </a:xfrm>
        </p:spPr>
        <p:txBody>
          <a:bodyPr anchor="b">
            <a:normAutofit/>
          </a:bodyPr>
          <a:lstStyle/>
          <a:p>
            <a:r>
              <a:rPr lang="en-US" dirty="0"/>
              <a:t>Trauma-Informed Practices for Families</a:t>
            </a:r>
          </a:p>
        </p:txBody>
      </p:sp>
      <p:sp>
        <p:nvSpPr>
          <p:cNvPr id="3" name="Content Placeholder 2">
            <a:extLst>
              <a:ext uri="{FF2B5EF4-FFF2-40B4-BE49-F238E27FC236}">
                <a16:creationId xmlns:a16="http://schemas.microsoft.com/office/drawing/2014/main" id="{8011A187-7CBD-1678-BF4D-5132804E6932}"/>
              </a:ext>
            </a:extLst>
          </p:cNvPr>
          <p:cNvSpPr>
            <a:spLocks noGrp="1"/>
          </p:cNvSpPr>
          <p:nvPr>
            <p:ph idx="1"/>
          </p:nvPr>
        </p:nvSpPr>
        <p:spPr>
          <a:xfrm>
            <a:off x="2245932" y="2011672"/>
            <a:ext cx="7340048" cy="4470408"/>
          </a:xfrm>
        </p:spPr>
        <p:txBody>
          <a:bodyPr>
            <a:normAutofit/>
          </a:bodyPr>
          <a:lstStyle/>
          <a:p>
            <a:pPr marL="285750" indent="-285750">
              <a:lnSpc>
                <a:spcPct val="130000"/>
              </a:lnSpc>
              <a:buFont typeface="Arial" panose="020B0604020202020204" pitchFamily="34" charset="0"/>
              <a:buChar char="•"/>
            </a:pPr>
            <a:r>
              <a:rPr lang="en-US" sz="1600" dirty="0"/>
              <a:t>Work along side parents to ensure the family and individual members are safe, emotionally, and physically.</a:t>
            </a:r>
          </a:p>
          <a:p>
            <a:pPr marL="285750" indent="-285750">
              <a:lnSpc>
                <a:spcPct val="130000"/>
              </a:lnSpc>
              <a:buFont typeface="Arial" panose="020B0604020202020204" pitchFamily="34" charset="0"/>
              <a:buChar char="•"/>
            </a:pPr>
            <a:r>
              <a:rPr lang="en-US" sz="1600" dirty="0"/>
              <a:t>This may include housing or a different neighborhood.</a:t>
            </a:r>
          </a:p>
          <a:p>
            <a:pPr marL="285750" indent="-285750">
              <a:lnSpc>
                <a:spcPct val="130000"/>
              </a:lnSpc>
              <a:buFont typeface="Arial" panose="020B0604020202020204" pitchFamily="34" charset="0"/>
              <a:buChar char="•"/>
            </a:pPr>
            <a:r>
              <a:rPr lang="en-US" sz="1600" dirty="0"/>
              <a:t>Have parents share about their trauma and their children’s trauma experiences. </a:t>
            </a:r>
          </a:p>
          <a:p>
            <a:pPr marL="285750" indent="-285750">
              <a:lnSpc>
                <a:spcPct val="130000"/>
              </a:lnSpc>
              <a:buFont typeface="Arial" panose="020B0604020202020204" pitchFamily="34" charset="0"/>
              <a:buChar char="•"/>
            </a:pPr>
            <a:r>
              <a:rPr lang="en-US" sz="1600" dirty="0"/>
              <a:t>Educate parents and children about trauma and trauma reactions.</a:t>
            </a:r>
          </a:p>
          <a:p>
            <a:pPr marL="285750" indent="-285750">
              <a:lnSpc>
                <a:spcPct val="130000"/>
              </a:lnSpc>
              <a:buFont typeface="Arial" panose="020B0604020202020204" pitchFamily="34" charset="0"/>
              <a:buChar char="•"/>
            </a:pPr>
            <a:r>
              <a:rPr lang="en-US" sz="1600" dirty="0"/>
              <a:t>Teach parents how to nurture their children and develop healthy attachments.</a:t>
            </a:r>
          </a:p>
          <a:p>
            <a:pPr>
              <a:lnSpc>
                <a:spcPct val="130000"/>
              </a:lnSpc>
            </a:pPr>
            <a:r>
              <a:rPr lang="en-US" sz="1300" dirty="0"/>
              <a:t>(Children’s Services, 2012)</a:t>
            </a:r>
          </a:p>
          <a:p>
            <a:pPr>
              <a:lnSpc>
                <a:spcPct val="130000"/>
              </a:lnSpc>
            </a:pPr>
            <a:endParaRPr lang="en-US" sz="1300" dirty="0"/>
          </a:p>
          <a:p>
            <a:pPr>
              <a:lnSpc>
                <a:spcPct val="130000"/>
              </a:lnSpc>
            </a:pPr>
            <a:endParaRPr lang="en-US" sz="1300" dirty="0"/>
          </a:p>
        </p:txBody>
      </p:sp>
    </p:spTree>
    <p:extLst>
      <p:ext uri="{BB962C8B-B14F-4D97-AF65-F5344CB8AC3E}">
        <p14:creationId xmlns:p14="http://schemas.microsoft.com/office/powerpoint/2010/main" val="3992563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9FA8-1161-468D-1FF0-4EFF0BF75472}"/>
              </a:ext>
            </a:extLst>
          </p:cNvPr>
          <p:cNvSpPr>
            <a:spLocks noGrp="1"/>
          </p:cNvSpPr>
          <p:nvPr>
            <p:ph type="title"/>
          </p:nvPr>
        </p:nvSpPr>
        <p:spPr/>
        <p:txBody>
          <a:bodyPr>
            <a:normAutofit fontScale="90000"/>
          </a:bodyPr>
          <a:lstStyle/>
          <a:p>
            <a:r>
              <a:rPr lang="en-US" dirty="0"/>
              <a:t>Trauma-Informed Practices for Families</a:t>
            </a:r>
          </a:p>
        </p:txBody>
      </p:sp>
      <p:sp>
        <p:nvSpPr>
          <p:cNvPr id="3" name="Content Placeholder 2">
            <a:extLst>
              <a:ext uri="{FF2B5EF4-FFF2-40B4-BE49-F238E27FC236}">
                <a16:creationId xmlns:a16="http://schemas.microsoft.com/office/drawing/2014/main" id="{7482151A-7D88-1774-8FB9-6BBC3FDDC462}"/>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t>Understand that parents’ anger, fear, or avoidance may be a reaction to their past trauma.</a:t>
            </a:r>
          </a:p>
          <a:p>
            <a:pPr marL="285750" indent="-285750">
              <a:buFont typeface="Arial" panose="020B0604020202020204" pitchFamily="34" charset="0"/>
              <a:buChar char="•"/>
            </a:pPr>
            <a:r>
              <a:rPr lang="en-US" dirty="0"/>
              <a:t>Assess the parents' history to understand how past traumas may impact on their current functioning and parenting.</a:t>
            </a:r>
          </a:p>
          <a:p>
            <a:pPr marL="285750" indent="-285750">
              <a:buFont typeface="Arial" panose="020B0604020202020204" pitchFamily="34" charset="0"/>
              <a:buChar char="•"/>
            </a:pPr>
            <a:r>
              <a:rPr lang="en-US" dirty="0"/>
              <a:t>Motivate parents by approaching them in a non-judgmental, non-blaming, strengths-oriented way.</a:t>
            </a:r>
          </a:p>
          <a:p>
            <a:r>
              <a:rPr lang="en-US" dirty="0"/>
              <a:t>(Children’s Services, 2017)</a:t>
            </a:r>
          </a:p>
        </p:txBody>
      </p:sp>
    </p:spTree>
    <p:extLst>
      <p:ext uri="{BB962C8B-B14F-4D97-AF65-F5344CB8AC3E}">
        <p14:creationId xmlns:p14="http://schemas.microsoft.com/office/powerpoint/2010/main" val="220533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26" name="Rectangle 25">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7F23CAD-C872-ABCC-A957-B1948705E45F}"/>
              </a:ext>
            </a:extLst>
          </p:cNvPr>
          <p:cNvSpPr>
            <a:spLocks noGrp="1"/>
          </p:cNvSpPr>
          <p:nvPr>
            <p:ph type="title"/>
          </p:nvPr>
        </p:nvSpPr>
        <p:spPr>
          <a:xfrm>
            <a:off x="6090045" y="1346200"/>
            <a:ext cx="5624118" cy="3284538"/>
          </a:xfrm>
        </p:spPr>
        <p:txBody>
          <a:bodyPr vert="horz" lIns="109728" tIns="109728" rIns="109728" bIns="91440" rtlCol="0" anchor="b">
            <a:normAutofit/>
          </a:bodyPr>
          <a:lstStyle/>
          <a:p>
            <a:pPr>
              <a:lnSpc>
                <a:spcPct val="120000"/>
              </a:lnSpc>
            </a:pPr>
            <a:r>
              <a:rPr lang="en-US" sz="5400" dirty="0">
                <a:solidFill>
                  <a:schemeClr val="tx1">
                    <a:lumMod val="85000"/>
                    <a:lumOff val="15000"/>
                  </a:schemeClr>
                </a:solidFill>
              </a:rPr>
              <a:t>Question</a:t>
            </a:r>
          </a:p>
        </p:txBody>
      </p:sp>
      <p:sp>
        <p:nvSpPr>
          <p:cNvPr id="3" name="Content Placeholder 2">
            <a:extLst>
              <a:ext uri="{FF2B5EF4-FFF2-40B4-BE49-F238E27FC236}">
                <a16:creationId xmlns:a16="http://schemas.microsoft.com/office/drawing/2014/main" id="{A98CDC9B-CFF1-8E03-7048-510A6BBE1C02}"/>
              </a:ext>
            </a:extLst>
          </p:cNvPr>
          <p:cNvSpPr>
            <a:spLocks noGrp="1"/>
          </p:cNvSpPr>
          <p:nvPr>
            <p:ph idx="1"/>
          </p:nvPr>
        </p:nvSpPr>
        <p:spPr>
          <a:xfrm>
            <a:off x="6096369" y="4630738"/>
            <a:ext cx="5617794" cy="1150937"/>
          </a:xfrm>
        </p:spPr>
        <p:txBody>
          <a:bodyPr vert="horz" lIns="109728" tIns="109728" rIns="109728" bIns="91440" rtlCol="0" anchor="t">
            <a:normAutofit/>
          </a:bodyPr>
          <a:lstStyle/>
          <a:p>
            <a:pPr>
              <a:lnSpc>
                <a:spcPct val="130000"/>
              </a:lnSpc>
            </a:pPr>
            <a:r>
              <a:rPr lang="en-US" sz="2200" dirty="0">
                <a:solidFill>
                  <a:schemeClr val="tx1">
                    <a:lumMod val="85000"/>
                    <a:lumOff val="15000"/>
                  </a:schemeClr>
                </a:solidFill>
              </a:rPr>
              <a:t>When you think about trauma and families what do you think about?</a:t>
            </a:r>
          </a:p>
        </p:txBody>
      </p:sp>
      <p:sp>
        <p:nvSpPr>
          <p:cNvPr id="28" name="Freeform: Shape 27">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7" name="Graphic 6" descr="Questions">
            <a:extLst>
              <a:ext uri="{FF2B5EF4-FFF2-40B4-BE49-F238E27FC236}">
                <a16:creationId xmlns:a16="http://schemas.microsoft.com/office/drawing/2014/main" id="{C669A131-8A5B-37C2-3A9F-F76EF9B12C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2571" y="1794394"/>
            <a:ext cx="3217333" cy="3217333"/>
          </a:xfrm>
          <a:prstGeom prst="rect">
            <a:avLst/>
          </a:prstGeom>
        </p:spPr>
      </p:pic>
    </p:spTree>
    <p:extLst>
      <p:ext uri="{BB962C8B-B14F-4D97-AF65-F5344CB8AC3E}">
        <p14:creationId xmlns:p14="http://schemas.microsoft.com/office/powerpoint/2010/main" val="143485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29" name="Group 28">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30" name="Freeform: Shape 29">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F2C903EB-C76B-DA65-F0FC-05E0A7C8513E}"/>
              </a:ext>
            </a:extLst>
          </p:cNvPr>
          <p:cNvSpPr>
            <a:spLocks noGrp="1"/>
          </p:cNvSpPr>
          <p:nvPr>
            <p:ph type="title"/>
          </p:nvPr>
        </p:nvSpPr>
        <p:spPr>
          <a:xfrm>
            <a:off x="1829849" y="1899904"/>
            <a:ext cx="3312116" cy="2934031"/>
          </a:xfrm>
        </p:spPr>
        <p:txBody>
          <a:bodyPr anchor="ctr">
            <a:normAutofit/>
          </a:bodyPr>
          <a:lstStyle/>
          <a:p>
            <a:r>
              <a:rPr lang="en-US"/>
              <a:t>Trauma-Informed Practices for Families</a:t>
            </a:r>
          </a:p>
        </p:txBody>
      </p:sp>
      <p:graphicFrame>
        <p:nvGraphicFramePr>
          <p:cNvPr id="23" name="Content Placeholder 2">
            <a:extLst>
              <a:ext uri="{FF2B5EF4-FFF2-40B4-BE49-F238E27FC236}">
                <a16:creationId xmlns:a16="http://schemas.microsoft.com/office/drawing/2014/main" id="{D8985E50-0EEC-E467-ACEE-1D039DA43C18}"/>
              </a:ext>
            </a:extLst>
          </p:cNvPr>
          <p:cNvGraphicFramePr>
            <a:graphicFrameLocks noGrp="1"/>
          </p:cNvGraphicFramePr>
          <p:nvPr>
            <p:ph idx="1"/>
            <p:extLst>
              <p:ext uri="{D42A27DB-BD31-4B8C-83A1-F6EECF244321}">
                <p14:modId xmlns:p14="http://schemas.microsoft.com/office/powerpoint/2010/main" val="2011021522"/>
              </p:ext>
            </p:extLst>
          </p:nvPr>
        </p:nvGraphicFramePr>
        <p:xfrm>
          <a:off x="6095999" y="940107"/>
          <a:ext cx="5076826" cy="502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461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D2B5-4AF1-034A-53F4-A7460C63B4A6}"/>
              </a:ext>
            </a:extLst>
          </p:cNvPr>
          <p:cNvSpPr>
            <a:spLocks noGrp="1"/>
          </p:cNvSpPr>
          <p:nvPr>
            <p:ph type="title"/>
          </p:nvPr>
        </p:nvSpPr>
        <p:spPr/>
        <p:txBody>
          <a:bodyPr>
            <a:normAutofit fontScale="90000"/>
          </a:bodyPr>
          <a:lstStyle/>
          <a:p>
            <a:r>
              <a:rPr lang="en-US" sz="3200" dirty="0"/>
              <a:t>Trauma-Informed Practices for Families</a:t>
            </a:r>
            <a:endParaRPr lang="en-US" dirty="0"/>
          </a:p>
        </p:txBody>
      </p:sp>
      <p:sp>
        <p:nvSpPr>
          <p:cNvPr id="3" name="Content Placeholder 2">
            <a:extLst>
              <a:ext uri="{FF2B5EF4-FFF2-40B4-BE49-F238E27FC236}">
                <a16:creationId xmlns:a16="http://schemas.microsoft.com/office/drawing/2014/main" id="{572E1B47-6AE6-0D59-A887-30EC9E4527AB}"/>
              </a:ext>
            </a:extLst>
          </p:cNvPr>
          <p:cNvSpPr>
            <a:spLocks noGrp="1"/>
          </p:cNvSpPr>
          <p:nvPr>
            <p:ph idx="1"/>
          </p:nvPr>
        </p:nvSpPr>
        <p:spPr>
          <a:xfrm>
            <a:off x="1920240" y="2260315"/>
            <a:ext cx="8770571" cy="4356242"/>
          </a:xfrm>
        </p:spPr>
        <p:txBody>
          <a:bodyPr>
            <a:normAutofit fontScale="70000" lnSpcReduction="20000"/>
          </a:bodyPr>
          <a:lstStyle/>
          <a:p>
            <a:r>
              <a:rPr lang="en-US" sz="2000" dirty="0"/>
              <a:t>Become knowledgeable about evidence-supported trauma interventions.</a:t>
            </a:r>
          </a:p>
          <a:p>
            <a:r>
              <a:rPr lang="en-US" sz="2000" b="1" dirty="0"/>
              <a:t>Trauma-informed CBT </a:t>
            </a:r>
          </a:p>
          <a:p>
            <a:pPr marL="285750" indent="-285750">
              <a:buFont typeface="Arial" panose="020B0604020202020204" pitchFamily="34" charset="0"/>
              <a:buChar char="•"/>
            </a:pPr>
            <a:r>
              <a:rPr lang="en-US" sz="2000" dirty="0"/>
              <a:t>Child and parent have some sessions together and the child talks about the abuse</a:t>
            </a:r>
          </a:p>
          <a:p>
            <a:pPr marL="285750" indent="-285750">
              <a:buFont typeface="Arial" panose="020B0604020202020204" pitchFamily="34" charset="0"/>
              <a:buChar char="•"/>
            </a:pPr>
            <a:r>
              <a:rPr lang="en-US" sz="2000" dirty="0"/>
              <a:t>This is for non-abusive parents</a:t>
            </a:r>
          </a:p>
          <a:p>
            <a:r>
              <a:rPr lang="en-US" sz="2000" b="1" dirty="0"/>
              <a:t>Child-Parent Psychotherapy</a:t>
            </a:r>
          </a:p>
          <a:p>
            <a:pPr marL="285750" indent="-285750">
              <a:buFont typeface="Arial" panose="020B0604020202020204" pitchFamily="34" charset="0"/>
              <a:buChar char="•"/>
            </a:pPr>
            <a:r>
              <a:rPr lang="en-US" sz="2000" dirty="0"/>
              <a:t>Focuses on the parent-child interaction and each person's perception, beliefs, and attitudes about the other</a:t>
            </a:r>
          </a:p>
          <a:p>
            <a:pPr marL="285750" indent="-285750">
              <a:buFont typeface="Arial" panose="020B0604020202020204" pitchFamily="34" charset="0"/>
              <a:buChar char="•"/>
            </a:pPr>
            <a:r>
              <a:rPr lang="en-US" sz="2000" dirty="0"/>
              <a:t>For abusive parents who are open to changing</a:t>
            </a:r>
          </a:p>
          <a:p>
            <a:pPr marL="285750" indent="-285750">
              <a:buFont typeface="Arial" panose="020B0604020202020204" pitchFamily="34" charset="0"/>
              <a:buChar char="•"/>
            </a:pPr>
            <a:r>
              <a:rPr lang="en-US" sz="2000" dirty="0"/>
              <a:t>For children up to age 6 (Larrieu, 2018)</a:t>
            </a:r>
          </a:p>
          <a:p>
            <a:r>
              <a:rPr lang="en-US" sz="2000" b="1" dirty="0"/>
              <a:t>Advocate for development and use of trauma-informed services in your community</a:t>
            </a:r>
          </a:p>
        </p:txBody>
      </p:sp>
    </p:spTree>
    <p:extLst>
      <p:ext uri="{BB962C8B-B14F-4D97-AF65-F5344CB8AC3E}">
        <p14:creationId xmlns:p14="http://schemas.microsoft.com/office/powerpoint/2010/main" val="3756112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timeline&#10;&#10;Description automatically generated">
            <a:extLst>
              <a:ext uri="{FF2B5EF4-FFF2-40B4-BE49-F238E27FC236}">
                <a16:creationId xmlns:a16="http://schemas.microsoft.com/office/drawing/2014/main" id="{E28A584E-A481-4BAC-AB47-B88FE8E1C3A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5022" b="5022"/>
          <a:stretch/>
        </p:blipFill>
        <p:spPr>
          <a:xfrm>
            <a:off x="0" y="0"/>
            <a:ext cx="8102651" cy="6502399"/>
          </a:xfrm>
        </p:spPr>
      </p:pic>
      <p:sp>
        <p:nvSpPr>
          <p:cNvPr id="2" name="Title 1">
            <a:extLst>
              <a:ext uri="{FF2B5EF4-FFF2-40B4-BE49-F238E27FC236}">
                <a16:creationId xmlns:a16="http://schemas.microsoft.com/office/drawing/2014/main" id="{704796F8-D18D-47C8-9627-97FA14F5A661}"/>
              </a:ext>
            </a:extLst>
          </p:cNvPr>
          <p:cNvSpPr>
            <a:spLocks noGrp="1"/>
          </p:cNvSpPr>
          <p:nvPr>
            <p:ph type="title"/>
          </p:nvPr>
        </p:nvSpPr>
        <p:spPr/>
        <p:txBody>
          <a:bodyPr/>
          <a:lstStyle/>
          <a:p>
            <a:pPr algn="ctr"/>
            <a:r>
              <a:rPr lang="en-US" dirty="0"/>
              <a:t>How Trauma Affects Children</a:t>
            </a:r>
          </a:p>
        </p:txBody>
      </p:sp>
    </p:spTree>
    <p:extLst>
      <p:ext uri="{BB962C8B-B14F-4D97-AF65-F5344CB8AC3E}">
        <p14:creationId xmlns:p14="http://schemas.microsoft.com/office/powerpoint/2010/main" val="1293002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7"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8"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7B896366-9B9E-4909-A41E-42393FD26262}"/>
              </a:ext>
            </a:extLst>
          </p:cNvPr>
          <p:cNvSpPr>
            <a:spLocks noGrp="1"/>
          </p:cNvSpPr>
          <p:nvPr>
            <p:ph type="title"/>
          </p:nvPr>
        </p:nvSpPr>
        <p:spPr>
          <a:xfrm>
            <a:off x="1920875" y="442913"/>
            <a:ext cx="6857365" cy="1344612"/>
          </a:xfrm>
        </p:spPr>
        <p:txBody>
          <a:bodyPr anchor="b">
            <a:normAutofit/>
          </a:bodyPr>
          <a:lstStyle/>
          <a:p>
            <a:pPr>
              <a:lnSpc>
                <a:spcPct val="120000"/>
              </a:lnSpc>
            </a:pPr>
            <a:r>
              <a:rPr lang="en-US" sz="2000" dirty="0"/>
              <a:t>10 Tips for Discipling Traumatized Children</a:t>
            </a:r>
            <a:br>
              <a:rPr lang="en-US" sz="2000" dirty="0"/>
            </a:br>
            <a:r>
              <a:rPr lang="en-US" sz="2000" dirty="0"/>
              <a:t>(B. Tantrum)</a:t>
            </a:r>
          </a:p>
        </p:txBody>
      </p:sp>
      <p:sp>
        <p:nvSpPr>
          <p:cNvPr id="3" name="Content Placeholder 2">
            <a:extLst>
              <a:ext uri="{FF2B5EF4-FFF2-40B4-BE49-F238E27FC236}">
                <a16:creationId xmlns:a16="http://schemas.microsoft.com/office/drawing/2014/main" id="{557A62C5-267F-4019-B7B9-08E60D06287D}"/>
              </a:ext>
            </a:extLst>
          </p:cNvPr>
          <p:cNvSpPr>
            <a:spLocks noGrp="1"/>
          </p:cNvSpPr>
          <p:nvPr>
            <p:ph idx="1"/>
          </p:nvPr>
        </p:nvSpPr>
        <p:spPr>
          <a:xfrm>
            <a:off x="1920875" y="2008981"/>
            <a:ext cx="6857365" cy="4627562"/>
          </a:xfrm>
        </p:spPr>
        <p:txBody>
          <a:bodyPr>
            <a:normAutofit fontScale="92500" lnSpcReduction="20000"/>
          </a:bodyPr>
          <a:lstStyle/>
          <a:p>
            <a:pPr>
              <a:lnSpc>
                <a:spcPct val="130000"/>
              </a:lnSpc>
            </a:pPr>
            <a:r>
              <a:rPr lang="en-US" sz="1600" dirty="0">
                <a:latin typeface="Times New Roman" panose="02020603050405020304" pitchFamily="18" charset="0"/>
                <a:ea typeface="Times New Roman" panose="02020603050405020304" pitchFamily="18" charset="0"/>
              </a:rPr>
              <a:t>Children</a:t>
            </a:r>
            <a:r>
              <a:rPr lang="en-US" sz="1600" dirty="0">
                <a:effectLst/>
                <a:latin typeface="Times New Roman" panose="02020603050405020304" pitchFamily="18" charset="0"/>
                <a:ea typeface="Times New Roman" panose="02020603050405020304" pitchFamily="18" charset="0"/>
              </a:rPr>
              <a:t> with trauma (and the more trauma, the truer this is) are very vulnerable when they are disciplined, so you want to discipline very carefully. Try to be as gentle as you can while still holding reasonable and safe guidelines. </a:t>
            </a:r>
            <a:br>
              <a:rPr lang="en-US" sz="1600" dirty="0">
                <a:effectLst/>
                <a:latin typeface="Times New Roman" panose="02020603050405020304" pitchFamily="18" charset="0"/>
                <a:ea typeface="Times New Roman" panose="02020603050405020304" pitchFamily="18" charset="0"/>
              </a:rPr>
            </a:br>
            <a:br>
              <a:rPr lang="en-US" sz="1600" dirty="0">
                <a:effectLst/>
                <a:latin typeface="Times New Roman" panose="02020603050405020304" pitchFamily="18" charset="0"/>
                <a:ea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rPr>
              <a:t>1. Expectations-have parents look at their own childhood and adjust as needed. We tend to parent with the expectations we were raised with.</a:t>
            </a:r>
          </a:p>
          <a:p>
            <a:pPr marL="285750" indent="-285750">
              <a:lnSpc>
                <a:spcPct val="130000"/>
              </a:lnSpc>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 What are the non-negotiables (safety). </a:t>
            </a:r>
            <a:r>
              <a:rPr lang="en-US" sz="1600" dirty="0">
                <a:latin typeface="Times New Roman" panose="02020603050405020304" pitchFamily="18" charset="0"/>
                <a:ea typeface="Times New Roman" panose="02020603050405020304" pitchFamily="18" charset="0"/>
              </a:rPr>
              <a:t>Choose wisely with these children. For example-no violence and control of emotions, while table manners can wait. </a:t>
            </a:r>
          </a:p>
          <a:p>
            <a:pPr marL="285750" indent="-285750">
              <a:lnSpc>
                <a:spcPct val="130000"/>
              </a:lnSpc>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Adjust your ideas of justice-not every action needs consequences. </a:t>
            </a:r>
          </a:p>
          <a:p>
            <a:pPr marL="285750" indent="-285750">
              <a:lnSpc>
                <a:spcPct val="130000"/>
              </a:lnSpc>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Your goal is to heal trauma and equip them to live as adults. </a:t>
            </a:r>
          </a:p>
          <a:p>
            <a:pPr marL="285750" indent="-285750">
              <a:lnSpc>
                <a:spcPct val="130000"/>
              </a:lnSpc>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Choose disciplinary techniques based on what they need and not on your sense of justice.</a:t>
            </a:r>
            <a:endParaRPr lang="en-US" sz="1600" dirty="0"/>
          </a:p>
        </p:txBody>
      </p:sp>
    </p:spTree>
    <p:extLst>
      <p:ext uri="{BB962C8B-B14F-4D97-AF65-F5344CB8AC3E}">
        <p14:creationId xmlns:p14="http://schemas.microsoft.com/office/powerpoint/2010/main" val="263764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60F4CFCF-BE38-4115-A079-10FD27C55F90}"/>
              </a:ext>
            </a:extLst>
          </p:cNvPr>
          <p:cNvSpPr>
            <a:spLocks noGrp="1"/>
          </p:cNvSpPr>
          <p:nvPr>
            <p:ph type="title"/>
          </p:nvPr>
        </p:nvSpPr>
        <p:spPr>
          <a:xfrm>
            <a:off x="1920875" y="442913"/>
            <a:ext cx="6857365" cy="1344612"/>
          </a:xfrm>
        </p:spPr>
        <p:txBody>
          <a:bodyPr anchor="b">
            <a:normAutofit/>
          </a:bodyPr>
          <a:lstStyle/>
          <a:p>
            <a:pPr>
              <a:lnSpc>
                <a:spcPct val="120000"/>
              </a:lnSpc>
            </a:pPr>
            <a:r>
              <a:rPr lang="en-US" sz="2000" dirty="0"/>
              <a:t>10 Tips for Discipling Traumatized Children</a:t>
            </a:r>
            <a:br>
              <a:rPr lang="en-US" sz="2000" dirty="0"/>
            </a:br>
            <a:r>
              <a:rPr lang="en-US" sz="2000" dirty="0"/>
              <a:t>(B. Tantrum)</a:t>
            </a:r>
          </a:p>
        </p:txBody>
      </p:sp>
      <p:sp>
        <p:nvSpPr>
          <p:cNvPr id="3" name="Content Placeholder 2">
            <a:extLst>
              <a:ext uri="{FF2B5EF4-FFF2-40B4-BE49-F238E27FC236}">
                <a16:creationId xmlns:a16="http://schemas.microsoft.com/office/drawing/2014/main" id="{0B548219-F1DC-4304-AEC6-15D54005839B}"/>
              </a:ext>
            </a:extLst>
          </p:cNvPr>
          <p:cNvSpPr>
            <a:spLocks noGrp="1"/>
          </p:cNvSpPr>
          <p:nvPr>
            <p:ph idx="1"/>
          </p:nvPr>
        </p:nvSpPr>
        <p:spPr>
          <a:xfrm>
            <a:off x="1920875" y="1859621"/>
            <a:ext cx="6857365" cy="4479533"/>
          </a:xfrm>
        </p:spPr>
        <p:txBody>
          <a:bodyPr>
            <a:normAutofit lnSpcReduction="10000"/>
          </a:bodyPr>
          <a:lstStyle/>
          <a:p>
            <a:pPr>
              <a:lnSpc>
                <a:spcPct val="130000"/>
              </a:lnSpc>
            </a:pPr>
            <a:r>
              <a:rPr lang="en-US" sz="1400" dirty="0"/>
              <a:t>2</a:t>
            </a:r>
            <a:r>
              <a:rPr lang="en-US" sz="1400" b="1" dirty="0"/>
              <a:t>.Parents control their own emotions,</a:t>
            </a:r>
            <a:r>
              <a:rPr lang="en-US" sz="1400" dirty="0"/>
              <a:t> </a:t>
            </a:r>
            <a:r>
              <a:rPr lang="en-US" sz="1400" b="1" dirty="0"/>
              <a:t>especially anger. </a:t>
            </a:r>
            <a:r>
              <a:rPr lang="en-US" sz="1400" dirty="0"/>
              <a:t>Parents can give themselves a time-out and tell the child they are putting themselves in time-out. This is good emotional modeling. </a:t>
            </a:r>
          </a:p>
          <a:p>
            <a:pPr marL="285750" indent="-285750">
              <a:lnSpc>
                <a:spcPct val="130000"/>
              </a:lnSpc>
              <a:buFont typeface="Arial" panose="020B0604020202020204" pitchFamily="34" charset="0"/>
              <a:buChar char="•"/>
            </a:pPr>
            <a:r>
              <a:rPr lang="en-US" sz="1400" dirty="0"/>
              <a:t>Children with physical and emotional abuse will test you to see when their parents are going to beat them. Calm and consistent presence will eventually make them feel safe, but testing is </a:t>
            </a:r>
            <a:r>
              <a:rPr lang="en-US" sz="1500" dirty="0"/>
              <a:t>part</a:t>
            </a:r>
            <a:r>
              <a:rPr lang="en-US" sz="1400" dirty="0"/>
              <a:t> of this. </a:t>
            </a:r>
          </a:p>
          <a:p>
            <a:pPr>
              <a:lnSpc>
                <a:spcPct val="130000"/>
              </a:lnSpc>
            </a:pPr>
            <a:r>
              <a:rPr lang="en-US" sz="1400" dirty="0"/>
              <a:t>If a parent can control their anger the child can then mirror the </a:t>
            </a:r>
            <a:r>
              <a:rPr lang="en-US" sz="1400" b="1" dirty="0"/>
              <a:t>calmness. </a:t>
            </a:r>
          </a:p>
          <a:p>
            <a:pPr>
              <a:lnSpc>
                <a:spcPct val="130000"/>
              </a:lnSpc>
            </a:pPr>
            <a:r>
              <a:rPr lang="en-US" sz="1400" dirty="0"/>
              <a:t>Help parents understand they need to be careful about their own trauma, parenting traumatized children will bring up their own trauma. </a:t>
            </a:r>
          </a:p>
          <a:p>
            <a:pPr>
              <a:lnSpc>
                <a:spcPct val="130000"/>
              </a:lnSpc>
            </a:pPr>
            <a:r>
              <a:rPr lang="en-US" sz="1400" dirty="0"/>
              <a:t>Seek therapy if needed.</a:t>
            </a:r>
          </a:p>
        </p:txBody>
      </p:sp>
    </p:spTree>
    <p:extLst>
      <p:ext uri="{BB962C8B-B14F-4D97-AF65-F5344CB8AC3E}">
        <p14:creationId xmlns:p14="http://schemas.microsoft.com/office/powerpoint/2010/main" val="3520787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22" name="Group 21">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23" name="Freeform: Shape 22">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96FD1F50-99D5-4007-8B4F-312C9E5124E2}"/>
              </a:ext>
            </a:extLst>
          </p:cNvPr>
          <p:cNvSpPr>
            <a:spLocks noGrp="1"/>
          </p:cNvSpPr>
          <p:nvPr>
            <p:ph type="title"/>
          </p:nvPr>
        </p:nvSpPr>
        <p:spPr>
          <a:xfrm>
            <a:off x="1829849" y="1899904"/>
            <a:ext cx="3312116" cy="2934031"/>
          </a:xfrm>
        </p:spPr>
        <p:txBody>
          <a:bodyPr anchor="ctr">
            <a:normAutofit/>
          </a:bodyPr>
          <a:lstStyle/>
          <a:p>
            <a:pPr>
              <a:lnSpc>
                <a:spcPct val="120000"/>
              </a:lnSpc>
            </a:pPr>
            <a:r>
              <a:rPr lang="en-US" sz="3000"/>
              <a:t>10 Tips for Discipling Traumatized Children</a:t>
            </a:r>
            <a:br>
              <a:rPr lang="en-US" sz="3000"/>
            </a:br>
            <a:r>
              <a:rPr lang="en-US" sz="3000"/>
              <a:t>(B. Tantrum)</a:t>
            </a:r>
          </a:p>
        </p:txBody>
      </p:sp>
      <p:graphicFrame>
        <p:nvGraphicFramePr>
          <p:cNvPr id="16" name="Content Placeholder 2">
            <a:extLst>
              <a:ext uri="{FF2B5EF4-FFF2-40B4-BE49-F238E27FC236}">
                <a16:creationId xmlns:a16="http://schemas.microsoft.com/office/drawing/2014/main" id="{A6D8D9EC-F362-020A-E226-8B4B1BB3F9DE}"/>
              </a:ext>
            </a:extLst>
          </p:cNvPr>
          <p:cNvGraphicFramePr>
            <a:graphicFrameLocks noGrp="1"/>
          </p:cNvGraphicFramePr>
          <p:nvPr>
            <p:ph idx="1"/>
            <p:extLst>
              <p:ext uri="{D42A27DB-BD31-4B8C-83A1-F6EECF244321}">
                <p14:modId xmlns:p14="http://schemas.microsoft.com/office/powerpoint/2010/main" val="2029225844"/>
              </p:ext>
            </p:extLst>
          </p:nvPr>
        </p:nvGraphicFramePr>
        <p:xfrm>
          <a:off x="6095999" y="940107"/>
          <a:ext cx="5076826" cy="502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1950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44CA680C-9AE6-499E-B597-65E744836F7F}"/>
              </a:ext>
            </a:extLst>
          </p:cNvPr>
          <p:cNvSpPr>
            <a:spLocks noGrp="1"/>
          </p:cNvSpPr>
          <p:nvPr>
            <p:ph type="title"/>
          </p:nvPr>
        </p:nvSpPr>
        <p:spPr>
          <a:xfrm>
            <a:off x="1920875" y="442913"/>
            <a:ext cx="6857365" cy="1344612"/>
          </a:xfrm>
        </p:spPr>
        <p:txBody>
          <a:bodyPr anchor="b">
            <a:normAutofit/>
          </a:bodyPr>
          <a:lstStyle/>
          <a:p>
            <a:pPr>
              <a:lnSpc>
                <a:spcPct val="120000"/>
              </a:lnSpc>
            </a:pPr>
            <a:r>
              <a:rPr lang="en-US" sz="2000" dirty="0"/>
              <a:t>10 Tips for Discipling Traumatized Children</a:t>
            </a:r>
            <a:br>
              <a:rPr lang="en-US" sz="2000" dirty="0"/>
            </a:br>
            <a:r>
              <a:rPr lang="en-US" sz="2000" dirty="0"/>
              <a:t>(B. Tantrum)</a:t>
            </a:r>
          </a:p>
        </p:txBody>
      </p:sp>
      <p:sp>
        <p:nvSpPr>
          <p:cNvPr id="3" name="Content Placeholder 2">
            <a:extLst>
              <a:ext uri="{FF2B5EF4-FFF2-40B4-BE49-F238E27FC236}">
                <a16:creationId xmlns:a16="http://schemas.microsoft.com/office/drawing/2014/main" id="{741C4138-80BE-43B8-A7C3-625D74399382}"/>
              </a:ext>
            </a:extLst>
          </p:cNvPr>
          <p:cNvSpPr>
            <a:spLocks noGrp="1"/>
          </p:cNvSpPr>
          <p:nvPr>
            <p:ph idx="1"/>
          </p:nvPr>
        </p:nvSpPr>
        <p:spPr>
          <a:xfrm>
            <a:off x="1920875" y="2003461"/>
            <a:ext cx="6857365" cy="4664467"/>
          </a:xfrm>
        </p:spPr>
        <p:txBody>
          <a:bodyPr>
            <a:noAutofit/>
          </a:bodyPr>
          <a:lstStyle/>
          <a:p>
            <a:pPr>
              <a:lnSpc>
                <a:spcPct val="130000"/>
              </a:lnSpc>
            </a:pPr>
            <a:r>
              <a:rPr lang="en-US" sz="1600"/>
              <a:t>4</a:t>
            </a:r>
            <a:r>
              <a:rPr lang="en-US" sz="1600" b="1"/>
              <a:t>. Avoid power struggles. </a:t>
            </a:r>
            <a:r>
              <a:rPr lang="en-US" sz="1600"/>
              <a:t>Children with trauma backgrounds are driven to get in power struggles because they are very desperate to feel some sense of power in the midst of feeling powerless.</a:t>
            </a:r>
          </a:p>
          <a:p>
            <a:pPr>
              <a:lnSpc>
                <a:spcPct val="130000"/>
              </a:lnSpc>
            </a:pPr>
            <a:r>
              <a:rPr lang="en-US" sz="1600"/>
              <a:t>Control is an orphan wound. </a:t>
            </a:r>
          </a:p>
          <a:p>
            <a:pPr>
              <a:lnSpc>
                <a:spcPct val="130000"/>
              </a:lnSpc>
            </a:pPr>
            <a:r>
              <a:rPr lang="en-US" sz="1600"/>
              <a:t>Children that feel abandoned, abused, or that the world is not safe must be in control to keep themselves safe.  </a:t>
            </a:r>
          </a:p>
          <a:p>
            <a:pPr>
              <a:lnSpc>
                <a:spcPct val="130000"/>
              </a:lnSpc>
            </a:pPr>
            <a:r>
              <a:rPr lang="en-US" sz="1600" b="1"/>
              <a:t>To avoid power struggles-</a:t>
            </a:r>
            <a:r>
              <a:rPr lang="en-US" sz="1600"/>
              <a:t>give them as much power as you can (choices, responsibilities, respecting their opinion).</a:t>
            </a:r>
          </a:p>
          <a:p>
            <a:pPr>
              <a:lnSpc>
                <a:spcPct val="130000"/>
              </a:lnSpc>
            </a:pPr>
            <a:r>
              <a:rPr lang="en-US" sz="1600"/>
              <a:t>Things to say to sidestep a power struggle-”I love you too much to argue with you”-”Nice try”.</a:t>
            </a:r>
            <a:endParaRPr lang="en-US" sz="1600" dirty="0"/>
          </a:p>
        </p:txBody>
      </p:sp>
    </p:spTree>
    <p:extLst>
      <p:ext uri="{BB962C8B-B14F-4D97-AF65-F5344CB8AC3E}">
        <p14:creationId xmlns:p14="http://schemas.microsoft.com/office/powerpoint/2010/main" val="285488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39A4A-FB5A-450B-8C44-162A91A55655}"/>
              </a:ext>
            </a:extLst>
          </p:cNvPr>
          <p:cNvSpPr>
            <a:spLocks noGrp="1"/>
          </p:cNvSpPr>
          <p:nvPr>
            <p:ph type="title"/>
          </p:nvPr>
        </p:nvSpPr>
        <p:spPr/>
        <p:txBody>
          <a:bodyPr>
            <a:normAutofit fontScale="90000"/>
          </a:bodyPr>
          <a:lstStyle/>
          <a:p>
            <a:r>
              <a:rPr lang="en-US" dirty="0"/>
              <a:t>10 Tips for Discipling Traumatized Children </a:t>
            </a:r>
            <a:r>
              <a:rPr lang="en-US" sz="1800" dirty="0"/>
              <a:t>(B. Tantrum)</a:t>
            </a:r>
          </a:p>
        </p:txBody>
      </p:sp>
      <p:sp>
        <p:nvSpPr>
          <p:cNvPr id="3" name="Content Placeholder 2">
            <a:extLst>
              <a:ext uri="{FF2B5EF4-FFF2-40B4-BE49-F238E27FC236}">
                <a16:creationId xmlns:a16="http://schemas.microsoft.com/office/drawing/2014/main" id="{B501D571-55A3-4CDE-AF21-653D5911BE5D}"/>
              </a:ext>
            </a:extLst>
          </p:cNvPr>
          <p:cNvSpPr>
            <a:spLocks noGrp="1"/>
          </p:cNvSpPr>
          <p:nvPr>
            <p:ph idx="1"/>
          </p:nvPr>
        </p:nvSpPr>
        <p:spPr/>
        <p:txBody>
          <a:bodyPr>
            <a:normAutofit fontScale="70000" lnSpcReduction="20000"/>
          </a:bodyPr>
          <a:lstStyle/>
          <a:p>
            <a:pPr marL="342900" indent="-342900">
              <a:buFont typeface="Arial" panose="020B0604020202020204" pitchFamily="34" charset="0"/>
              <a:buChar char="•"/>
            </a:pPr>
            <a:r>
              <a:rPr lang="en-US" sz="2400" dirty="0"/>
              <a:t>5. </a:t>
            </a:r>
            <a:r>
              <a:rPr lang="en-US" sz="2400" b="1" dirty="0"/>
              <a:t>Time ins. </a:t>
            </a:r>
            <a:r>
              <a:rPr lang="en-US" sz="2400" dirty="0"/>
              <a:t>Time in consist of removing the child from the stimulating situation, have the child sit with the parent until they are calm (not cuddling, not entertaining, aim for boring). </a:t>
            </a:r>
          </a:p>
          <a:p>
            <a:pPr marL="342900" indent="-342900">
              <a:buFont typeface="Arial" panose="020B0604020202020204" pitchFamily="34" charset="0"/>
              <a:buChar char="•"/>
            </a:pPr>
            <a:r>
              <a:rPr lang="en-US" sz="2400" dirty="0"/>
              <a:t>The parent can help them regulate their breathing or use coping skills, something calming. </a:t>
            </a:r>
          </a:p>
          <a:p>
            <a:pPr marL="342900" indent="-342900">
              <a:buFont typeface="Arial" panose="020B0604020202020204" pitchFamily="34" charset="0"/>
              <a:buChar char="•"/>
            </a:pPr>
            <a:r>
              <a:rPr lang="en-US" sz="2400" dirty="0"/>
              <a:t>This should not be viewed as punishment but as time set aside to calm down.</a:t>
            </a:r>
          </a:p>
          <a:p>
            <a:pPr marL="342900" indent="-342900">
              <a:buFont typeface="Arial" panose="020B0604020202020204" pitchFamily="34" charset="0"/>
              <a:buChar char="•"/>
            </a:pPr>
            <a:r>
              <a:rPr lang="en-US" sz="2400" b="1" dirty="0"/>
              <a:t>Enforcing separation for discipline (like time outs or going to your room) will reinforce to the child they are bad, and it will not help them calm down.</a:t>
            </a:r>
          </a:p>
        </p:txBody>
      </p:sp>
    </p:spTree>
    <p:extLst>
      <p:ext uri="{BB962C8B-B14F-4D97-AF65-F5344CB8AC3E}">
        <p14:creationId xmlns:p14="http://schemas.microsoft.com/office/powerpoint/2010/main" val="1070326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1284DE9B-ED5A-4EAC-A916-5089A470AE58}"/>
              </a:ext>
            </a:extLst>
          </p:cNvPr>
          <p:cNvSpPr>
            <a:spLocks noGrp="1"/>
          </p:cNvSpPr>
          <p:nvPr>
            <p:ph type="title"/>
          </p:nvPr>
        </p:nvSpPr>
        <p:spPr>
          <a:xfrm>
            <a:off x="992518" y="442913"/>
            <a:ext cx="5271804" cy="1639888"/>
          </a:xfrm>
        </p:spPr>
        <p:txBody>
          <a:bodyPr anchor="b">
            <a:normAutofit/>
          </a:bodyPr>
          <a:lstStyle/>
          <a:p>
            <a:pPr>
              <a:lnSpc>
                <a:spcPct val="120000"/>
              </a:lnSpc>
            </a:pPr>
            <a:r>
              <a:rPr lang="en-US" sz="2500" dirty="0"/>
              <a:t>10 Tips for Discipling Traumatized Children</a:t>
            </a:r>
            <a:br>
              <a:rPr lang="en-US" sz="2500" dirty="0"/>
            </a:br>
            <a:r>
              <a:rPr lang="en-US" sz="2500" dirty="0"/>
              <a:t>(B. Tantrum)</a:t>
            </a:r>
          </a:p>
        </p:txBody>
      </p:sp>
      <p:sp>
        <p:nvSpPr>
          <p:cNvPr id="3" name="Content Placeholder 2">
            <a:extLst>
              <a:ext uri="{FF2B5EF4-FFF2-40B4-BE49-F238E27FC236}">
                <a16:creationId xmlns:a16="http://schemas.microsoft.com/office/drawing/2014/main" id="{6AAF239B-ED05-472A-9649-16CCFB300074}"/>
              </a:ext>
            </a:extLst>
          </p:cNvPr>
          <p:cNvSpPr>
            <a:spLocks noGrp="1"/>
          </p:cNvSpPr>
          <p:nvPr>
            <p:ph idx="1"/>
          </p:nvPr>
        </p:nvSpPr>
        <p:spPr>
          <a:xfrm>
            <a:off x="198304" y="2312988"/>
            <a:ext cx="6066019" cy="4396284"/>
          </a:xfrm>
        </p:spPr>
        <p:txBody>
          <a:bodyPr>
            <a:noAutofit/>
          </a:bodyPr>
          <a:lstStyle/>
          <a:p>
            <a:pPr>
              <a:lnSpc>
                <a:spcPct val="130000"/>
              </a:lnSpc>
            </a:pPr>
            <a:r>
              <a:rPr lang="en-US" sz="2000" b="1" dirty="0"/>
              <a:t>6. Know the child. </a:t>
            </a:r>
            <a:r>
              <a:rPr lang="en-US" sz="2000" dirty="0"/>
              <a:t>Watch how the child reacts. If the child has a bad reaction do not  use this technique again. </a:t>
            </a:r>
          </a:p>
          <a:p>
            <a:pPr>
              <a:lnSpc>
                <a:spcPct val="130000"/>
              </a:lnSpc>
            </a:pPr>
            <a:r>
              <a:rPr lang="en-US" sz="2000" dirty="0"/>
              <a:t>What is reassuring for one child may be triggering for another. </a:t>
            </a:r>
          </a:p>
          <a:p>
            <a:pPr>
              <a:lnSpc>
                <a:spcPct val="130000"/>
              </a:lnSpc>
            </a:pPr>
            <a:r>
              <a:rPr lang="en-US" sz="2000" dirty="0"/>
              <a:t>Children need to feel they are heard. Repeat back to them what, they have said to you.</a:t>
            </a:r>
          </a:p>
          <a:p>
            <a:pPr>
              <a:lnSpc>
                <a:spcPct val="130000"/>
              </a:lnSpc>
            </a:pPr>
            <a:r>
              <a:rPr lang="en-US" sz="2000" dirty="0"/>
              <a:t>If what they said was hurtful wait until they are calm to discuss.</a:t>
            </a:r>
          </a:p>
        </p:txBody>
      </p:sp>
      <p:sp>
        <p:nvSpPr>
          <p:cNvPr id="37" name="Freeform: Shape 36">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CCCD4202-1AD1-3C4C-C173-5F5417458E6E}"/>
              </a:ext>
            </a:extLst>
          </p:cNvPr>
          <p:cNvPicPr>
            <a:picLocks noChangeAspect="1"/>
          </p:cNvPicPr>
          <p:nvPr/>
        </p:nvPicPr>
        <p:blipFill rotWithShape="1">
          <a:blip r:embed="rId2"/>
          <a:srcRect l="35248" r="23839"/>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402503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55B07FC8-DBA7-4B11-93DF-80DF4B3CB2AA}"/>
              </a:ext>
            </a:extLst>
          </p:cNvPr>
          <p:cNvSpPr>
            <a:spLocks noGrp="1"/>
          </p:cNvSpPr>
          <p:nvPr>
            <p:ph type="title"/>
          </p:nvPr>
        </p:nvSpPr>
        <p:spPr>
          <a:xfrm>
            <a:off x="1920875" y="442913"/>
            <a:ext cx="6857365" cy="1344612"/>
          </a:xfrm>
        </p:spPr>
        <p:txBody>
          <a:bodyPr anchor="b">
            <a:normAutofit/>
          </a:bodyPr>
          <a:lstStyle/>
          <a:p>
            <a:pPr>
              <a:lnSpc>
                <a:spcPct val="120000"/>
              </a:lnSpc>
            </a:pPr>
            <a:r>
              <a:rPr lang="en-US" sz="2000" dirty="0"/>
              <a:t>10 Tips for Discipling Traumatized Children</a:t>
            </a:r>
            <a:br>
              <a:rPr lang="en-US" sz="2000" dirty="0"/>
            </a:br>
            <a:endParaRPr lang="en-US" sz="2000" dirty="0"/>
          </a:p>
        </p:txBody>
      </p:sp>
      <p:sp>
        <p:nvSpPr>
          <p:cNvPr id="3" name="Content Placeholder 2">
            <a:extLst>
              <a:ext uri="{FF2B5EF4-FFF2-40B4-BE49-F238E27FC236}">
                <a16:creationId xmlns:a16="http://schemas.microsoft.com/office/drawing/2014/main" id="{C03886DC-2347-427B-B44B-38B363A97B66}"/>
              </a:ext>
            </a:extLst>
          </p:cNvPr>
          <p:cNvSpPr>
            <a:spLocks noGrp="1"/>
          </p:cNvSpPr>
          <p:nvPr>
            <p:ph idx="1"/>
          </p:nvPr>
        </p:nvSpPr>
        <p:spPr>
          <a:xfrm>
            <a:off x="1920875" y="1643865"/>
            <a:ext cx="6857365" cy="4771222"/>
          </a:xfrm>
        </p:spPr>
        <p:txBody>
          <a:bodyPr>
            <a:normAutofit/>
          </a:bodyPr>
          <a:lstStyle/>
          <a:p>
            <a:r>
              <a:rPr lang="en-US" sz="2200" dirty="0"/>
              <a:t>7. </a:t>
            </a:r>
            <a:r>
              <a:rPr lang="en-US" sz="2200" b="1" dirty="0"/>
              <a:t>Give choices. </a:t>
            </a:r>
            <a:r>
              <a:rPr lang="en-US" sz="2200" dirty="0"/>
              <a:t>If a child is oppositional, do not give them a discipline they have to cooperate with. Give them a choice. They can go to their room to calm down or tell the parent another way they are willing to calm down. </a:t>
            </a:r>
          </a:p>
          <a:p>
            <a:r>
              <a:rPr lang="en-US" sz="2200" dirty="0"/>
              <a:t>Getting a child regulated when they are dysregulated is priority.</a:t>
            </a:r>
          </a:p>
          <a:p>
            <a:r>
              <a:rPr lang="en-US" dirty="0"/>
              <a:t>(B. Tantrum)</a:t>
            </a:r>
          </a:p>
        </p:txBody>
      </p:sp>
    </p:spTree>
    <p:extLst>
      <p:ext uri="{BB962C8B-B14F-4D97-AF65-F5344CB8AC3E}">
        <p14:creationId xmlns:p14="http://schemas.microsoft.com/office/powerpoint/2010/main" val="381297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1154557E-92DA-2CCB-C07D-34417B2C0D12}"/>
              </a:ext>
            </a:extLst>
          </p:cNvPr>
          <p:cNvSpPr>
            <a:spLocks noGrp="1"/>
          </p:cNvSpPr>
          <p:nvPr>
            <p:ph type="title"/>
          </p:nvPr>
        </p:nvSpPr>
        <p:spPr>
          <a:xfrm>
            <a:off x="6194738" y="442913"/>
            <a:ext cx="5197655" cy="976313"/>
          </a:xfrm>
        </p:spPr>
        <p:txBody>
          <a:bodyPr anchor="b">
            <a:normAutofit/>
          </a:bodyPr>
          <a:lstStyle/>
          <a:p>
            <a:r>
              <a:rPr lang="en-US" dirty="0"/>
              <a:t>What is Trauma?</a:t>
            </a:r>
          </a:p>
        </p:txBody>
      </p:sp>
      <p:grpSp>
        <p:nvGrpSpPr>
          <p:cNvPr id="12" name="Group 11">
            <a:extLst>
              <a:ext uri="{FF2B5EF4-FFF2-40B4-BE49-F238E27FC236}">
                <a16:creationId xmlns:a16="http://schemas.microsoft.com/office/drawing/2014/main" id="{57E5BCCD-DB23-4AD8-B850-9154AAE91E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566001" cy="6858000"/>
            <a:chOff x="6505773" y="0"/>
            <a:chExt cx="5566001" cy="6858000"/>
          </a:xfrm>
        </p:grpSpPr>
        <p:sp>
          <p:nvSpPr>
            <p:cNvPr id="13" name="Freeform: Shape 1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865823"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50577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71906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7" name="Graphic 6" descr="Brain in head">
            <a:extLst>
              <a:ext uri="{FF2B5EF4-FFF2-40B4-BE49-F238E27FC236}">
                <a16:creationId xmlns:a16="http://schemas.microsoft.com/office/drawing/2014/main" id="{2B9DE8E1-2EF1-EDC9-D520-F797AC1F44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9607" y="1804297"/>
            <a:ext cx="3249406" cy="3249406"/>
          </a:xfrm>
          <a:prstGeom prst="rect">
            <a:avLst/>
          </a:prstGeom>
        </p:spPr>
      </p:pic>
      <p:sp>
        <p:nvSpPr>
          <p:cNvPr id="3" name="Content Placeholder 2">
            <a:extLst>
              <a:ext uri="{FF2B5EF4-FFF2-40B4-BE49-F238E27FC236}">
                <a16:creationId xmlns:a16="http://schemas.microsoft.com/office/drawing/2014/main" id="{0E969D50-CC18-5BCD-EBCE-DDA4A610D1DC}"/>
              </a:ext>
            </a:extLst>
          </p:cNvPr>
          <p:cNvSpPr>
            <a:spLocks noGrp="1"/>
          </p:cNvSpPr>
          <p:nvPr>
            <p:ph idx="1"/>
          </p:nvPr>
        </p:nvSpPr>
        <p:spPr>
          <a:xfrm>
            <a:off x="5352706" y="1804297"/>
            <a:ext cx="6457376" cy="4728705"/>
          </a:xfrm>
        </p:spPr>
        <p:txBody>
          <a:bodyPr>
            <a:normAutofit/>
          </a:bodyPr>
          <a:lstStyle/>
          <a:p>
            <a:pPr>
              <a:lnSpc>
                <a:spcPct val="130000"/>
              </a:lnSpc>
            </a:pPr>
            <a:r>
              <a:rPr lang="en-US" sz="2000" dirty="0"/>
              <a:t>“Trauma is an intense event that threatens a person’s life or safety in a way that is too much for the mind to handle and leaves the person powerless”.</a:t>
            </a:r>
          </a:p>
          <a:p>
            <a:pPr>
              <a:lnSpc>
                <a:spcPct val="130000"/>
              </a:lnSpc>
            </a:pPr>
            <a:r>
              <a:rPr lang="en-US" sz="2000" dirty="0"/>
              <a:t>“ Trauma can bring about physical reactions such as rapid heartbeat, tense muscles, or shallow breathing”.</a:t>
            </a:r>
          </a:p>
          <a:p>
            <a:pPr>
              <a:lnSpc>
                <a:spcPct val="130000"/>
              </a:lnSpc>
            </a:pPr>
            <a:endParaRPr lang="en-US" sz="1500" dirty="0"/>
          </a:p>
          <a:p>
            <a:pPr>
              <a:lnSpc>
                <a:spcPct val="130000"/>
              </a:lnSpc>
            </a:pPr>
            <a:r>
              <a:rPr lang="en-US" sz="1500" dirty="0"/>
              <a:t>(NCTSN, 2012 p.2)</a:t>
            </a:r>
          </a:p>
        </p:txBody>
      </p:sp>
    </p:spTree>
    <p:extLst>
      <p:ext uri="{BB962C8B-B14F-4D97-AF65-F5344CB8AC3E}">
        <p14:creationId xmlns:p14="http://schemas.microsoft.com/office/powerpoint/2010/main" val="3321580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B91E-4F40-4CB1-896D-3D3642EC738F}"/>
              </a:ext>
            </a:extLst>
          </p:cNvPr>
          <p:cNvSpPr>
            <a:spLocks noGrp="1"/>
          </p:cNvSpPr>
          <p:nvPr>
            <p:ph type="title"/>
          </p:nvPr>
        </p:nvSpPr>
        <p:spPr/>
        <p:txBody>
          <a:bodyPr>
            <a:normAutofit fontScale="90000"/>
          </a:bodyPr>
          <a:lstStyle/>
          <a:p>
            <a:r>
              <a:rPr lang="en-US" dirty="0"/>
              <a:t>10 Tips for Discipling Traumatized Children</a:t>
            </a:r>
          </a:p>
        </p:txBody>
      </p:sp>
      <p:sp>
        <p:nvSpPr>
          <p:cNvPr id="3" name="Content Placeholder 2">
            <a:extLst>
              <a:ext uri="{FF2B5EF4-FFF2-40B4-BE49-F238E27FC236}">
                <a16:creationId xmlns:a16="http://schemas.microsoft.com/office/drawing/2014/main" id="{EB606B31-14DF-4E95-9710-B7440808FB4A}"/>
              </a:ext>
            </a:extLst>
          </p:cNvPr>
          <p:cNvSpPr>
            <a:spLocks noGrp="1"/>
          </p:cNvSpPr>
          <p:nvPr>
            <p:ph idx="1"/>
          </p:nvPr>
        </p:nvSpPr>
        <p:spPr/>
        <p:txBody>
          <a:bodyPr>
            <a:normAutofit fontScale="70000" lnSpcReduction="20000"/>
          </a:bodyPr>
          <a:lstStyle/>
          <a:p>
            <a:r>
              <a:rPr lang="en-US" sz="2400" dirty="0"/>
              <a:t>8</a:t>
            </a:r>
            <a:r>
              <a:rPr lang="en-US" sz="2400" b="1" dirty="0"/>
              <a:t>. Effective Consequences</a:t>
            </a:r>
            <a:r>
              <a:rPr lang="en-US" sz="2400" dirty="0"/>
              <a:t>. Consequences, if given, should be logical and natural as possible, and short-term. </a:t>
            </a:r>
          </a:p>
          <a:p>
            <a:r>
              <a:rPr lang="en-US" sz="2400" dirty="0"/>
              <a:t>If an older child is irresponsible with electronics, then they would lose this for a day. Two weeks is difficult to comprehend, and the child will end up feeling defeated. </a:t>
            </a:r>
          </a:p>
          <a:p>
            <a:r>
              <a:rPr lang="en-US" sz="2400" dirty="0"/>
              <a:t>For a younger child, a toy can go in time out for ten minutes. </a:t>
            </a:r>
          </a:p>
          <a:p>
            <a:r>
              <a:rPr lang="en-US" sz="2400" dirty="0"/>
              <a:t>If you hit your sister, then you do her chores for the day. </a:t>
            </a:r>
          </a:p>
          <a:p>
            <a:r>
              <a:rPr lang="en-US" sz="2400" dirty="0"/>
              <a:t>Try to make things a game. I bet I can count to ten before you get in bed. I bet I can get my seatbelt on before you do</a:t>
            </a:r>
            <a:r>
              <a:rPr lang="en-US" dirty="0"/>
              <a:t>.</a:t>
            </a:r>
          </a:p>
        </p:txBody>
      </p:sp>
    </p:spTree>
    <p:extLst>
      <p:ext uri="{BB962C8B-B14F-4D97-AF65-F5344CB8AC3E}">
        <p14:creationId xmlns:p14="http://schemas.microsoft.com/office/powerpoint/2010/main" val="3521002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85FD346-2555-4042-B5AC-712C9DBC9017}"/>
              </a:ext>
            </a:extLst>
          </p:cNvPr>
          <p:cNvSpPr>
            <a:spLocks noGrp="1"/>
          </p:cNvSpPr>
          <p:nvPr>
            <p:ph type="title"/>
          </p:nvPr>
        </p:nvSpPr>
        <p:spPr>
          <a:xfrm>
            <a:off x="992518" y="442913"/>
            <a:ext cx="5271804" cy="1639888"/>
          </a:xfrm>
        </p:spPr>
        <p:txBody>
          <a:bodyPr anchor="b">
            <a:normAutofit/>
          </a:bodyPr>
          <a:lstStyle/>
          <a:p>
            <a:r>
              <a:rPr lang="en-US"/>
              <a:t>10 Tips for Discipling Traumatized Children</a:t>
            </a:r>
          </a:p>
        </p:txBody>
      </p:sp>
      <p:sp>
        <p:nvSpPr>
          <p:cNvPr id="3" name="Content Placeholder 2">
            <a:extLst>
              <a:ext uri="{FF2B5EF4-FFF2-40B4-BE49-F238E27FC236}">
                <a16:creationId xmlns:a16="http://schemas.microsoft.com/office/drawing/2014/main" id="{6A250BF4-89FC-4E2E-89FC-070A2F9D0D8E}"/>
              </a:ext>
            </a:extLst>
          </p:cNvPr>
          <p:cNvSpPr>
            <a:spLocks noGrp="1"/>
          </p:cNvSpPr>
          <p:nvPr>
            <p:ph idx="1"/>
          </p:nvPr>
        </p:nvSpPr>
        <p:spPr>
          <a:xfrm>
            <a:off x="209320" y="2312988"/>
            <a:ext cx="6055003" cy="4545012"/>
          </a:xfrm>
        </p:spPr>
        <p:txBody>
          <a:bodyPr>
            <a:normAutofit fontScale="92500" lnSpcReduction="20000"/>
          </a:bodyPr>
          <a:lstStyle/>
          <a:p>
            <a:pPr>
              <a:lnSpc>
                <a:spcPct val="130000"/>
              </a:lnSpc>
            </a:pPr>
            <a:r>
              <a:rPr lang="en-US" sz="2000" dirty="0"/>
              <a:t>9</a:t>
            </a:r>
            <a:r>
              <a:rPr lang="en-US" sz="2000" b="1" dirty="0"/>
              <a:t>. If-then setups. </a:t>
            </a:r>
            <a:r>
              <a:rPr lang="en-US" sz="2000" dirty="0"/>
              <a:t>For example, it seems like you are really upset right now. I can tell you feel strongly about this, and I would love to talk with you. Let me know when you are ready to talk in a calm voice.</a:t>
            </a:r>
          </a:p>
          <a:p>
            <a:pPr>
              <a:lnSpc>
                <a:spcPct val="130000"/>
              </a:lnSpc>
            </a:pPr>
            <a:r>
              <a:rPr lang="en-US" sz="2000" dirty="0"/>
              <a:t>When you are done with your homework and your room is clean you can watch TV. </a:t>
            </a:r>
          </a:p>
          <a:p>
            <a:pPr marL="0" indent="0">
              <a:lnSpc>
                <a:spcPct val="130000"/>
              </a:lnSpc>
              <a:buNone/>
            </a:pPr>
            <a:r>
              <a:rPr lang="en-US" sz="2000" dirty="0"/>
              <a:t>(Only use this when the child wants something not when the parent needs something).</a:t>
            </a:r>
          </a:p>
          <a:p>
            <a:pPr marL="0" indent="0">
              <a:lnSpc>
                <a:spcPct val="130000"/>
              </a:lnSpc>
              <a:buNone/>
            </a:pPr>
            <a:r>
              <a:rPr lang="en-US" sz="1400" dirty="0"/>
              <a:t>(B. Tantrum)</a:t>
            </a:r>
          </a:p>
        </p:txBody>
      </p:sp>
      <p:sp>
        <p:nvSpPr>
          <p:cNvPr id="26" name="Freeform: Shape 25">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0" name="Picture 19" descr="Empty speech bubbles">
            <a:extLst>
              <a:ext uri="{FF2B5EF4-FFF2-40B4-BE49-F238E27FC236}">
                <a16:creationId xmlns:a16="http://schemas.microsoft.com/office/drawing/2014/main" id="{D97ACFF5-60AA-B898-3321-F95F4056D4EC}"/>
              </a:ext>
            </a:extLst>
          </p:cNvPr>
          <p:cNvPicPr>
            <a:picLocks noChangeAspect="1"/>
          </p:cNvPicPr>
          <p:nvPr/>
        </p:nvPicPr>
        <p:blipFill rotWithShape="1">
          <a:blip r:embed="rId2"/>
          <a:srcRect l="29972" r="21477" b="-1"/>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3319689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5391-E0EC-41C1-BABC-3B4DE716F917}"/>
              </a:ext>
            </a:extLst>
          </p:cNvPr>
          <p:cNvSpPr>
            <a:spLocks noGrp="1"/>
          </p:cNvSpPr>
          <p:nvPr>
            <p:ph type="title"/>
          </p:nvPr>
        </p:nvSpPr>
        <p:spPr/>
        <p:txBody>
          <a:bodyPr>
            <a:normAutofit fontScale="90000"/>
          </a:bodyPr>
          <a:lstStyle/>
          <a:p>
            <a:r>
              <a:rPr lang="en-US" dirty="0"/>
              <a:t>10 Tips for Discipling Traumatized Children</a:t>
            </a:r>
          </a:p>
        </p:txBody>
      </p:sp>
      <p:sp>
        <p:nvSpPr>
          <p:cNvPr id="3" name="Content Placeholder 2">
            <a:extLst>
              <a:ext uri="{FF2B5EF4-FFF2-40B4-BE49-F238E27FC236}">
                <a16:creationId xmlns:a16="http://schemas.microsoft.com/office/drawing/2014/main" id="{E1F57942-DF90-4BCB-AEDB-120C1933F5FD}"/>
              </a:ext>
            </a:extLst>
          </p:cNvPr>
          <p:cNvSpPr>
            <a:spLocks noGrp="1"/>
          </p:cNvSpPr>
          <p:nvPr>
            <p:ph idx="1"/>
          </p:nvPr>
        </p:nvSpPr>
        <p:spPr>
          <a:xfrm>
            <a:off x="1920240" y="2312276"/>
            <a:ext cx="8770571" cy="3965234"/>
          </a:xfrm>
        </p:spPr>
        <p:txBody>
          <a:bodyPr>
            <a:normAutofit fontScale="70000" lnSpcReduction="20000"/>
          </a:bodyPr>
          <a:lstStyle/>
          <a:p>
            <a:r>
              <a:rPr lang="en-US" sz="2400" b="1" dirty="0"/>
              <a:t>10. Do not use any form of touch as discipline. </a:t>
            </a:r>
            <a:r>
              <a:rPr lang="en-US" sz="2400" dirty="0"/>
              <a:t>No spanking or holding. Physical discipline is not helpful and harmful for children with trauma and/or attachment challenges. </a:t>
            </a:r>
          </a:p>
          <a:p>
            <a:r>
              <a:rPr lang="en-US" sz="2400" dirty="0"/>
              <a:t>If a parent spanks a traumatized child, they will be triggered and see them as the abuser, and this will harm the attachment. </a:t>
            </a:r>
          </a:p>
          <a:p>
            <a:r>
              <a:rPr lang="en-US" sz="2400" dirty="0"/>
              <a:t>If holding must be used to prevent a child from engaging in self-harm be clear with the child this is about safety, not discipline. </a:t>
            </a:r>
          </a:p>
          <a:p>
            <a:r>
              <a:rPr lang="en-US" sz="2400" dirty="0"/>
              <a:t>Withholding food should never be used as punishment. For children with a history of food trauma this will make them feel unsafe. </a:t>
            </a:r>
          </a:p>
          <a:p>
            <a:endParaRPr lang="en-US" dirty="0"/>
          </a:p>
        </p:txBody>
      </p:sp>
    </p:spTree>
    <p:extLst>
      <p:ext uri="{BB962C8B-B14F-4D97-AF65-F5344CB8AC3E}">
        <p14:creationId xmlns:p14="http://schemas.microsoft.com/office/powerpoint/2010/main" val="1948393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6CCEEF8A-4A3A-4B35-AA57-D804767F5A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1" name="Freeform: Shape 10">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C1F5347-E00A-4E12-AC11-18E0B1AF2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D675D63B-93C8-49F8-B05A-177C1A1D3A91}"/>
              </a:ext>
            </a:extLst>
          </p:cNvPr>
          <p:cNvSpPr>
            <a:spLocks noGrp="1"/>
          </p:cNvSpPr>
          <p:nvPr>
            <p:ph type="title"/>
          </p:nvPr>
        </p:nvSpPr>
        <p:spPr>
          <a:xfrm>
            <a:off x="1920875" y="442913"/>
            <a:ext cx="6857365" cy="1344612"/>
          </a:xfrm>
        </p:spPr>
        <p:txBody>
          <a:bodyPr anchor="b">
            <a:normAutofit/>
          </a:bodyPr>
          <a:lstStyle/>
          <a:p>
            <a:pPr>
              <a:lnSpc>
                <a:spcPct val="120000"/>
              </a:lnSpc>
            </a:pPr>
            <a:r>
              <a:rPr lang="en-US" sz="2000" dirty="0"/>
              <a:t>10 Tips for Discipling Traumatized Children</a:t>
            </a:r>
            <a:br>
              <a:rPr lang="en-US" sz="2000" dirty="0"/>
            </a:br>
            <a:endParaRPr lang="en-US" sz="2000" dirty="0"/>
          </a:p>
        </p:txBody>
      </p:sp>
      <p:sp>
        <p:nvSpPr>
          <p:cNvPr id="3" name="Content Placeholder 2">
            <a:extLst>
              <a:ext uri="{FF2B5EF4-FFF2-40B4-BE49-F238E27FC236}">
                <a16:creationId xmlns:a16="http://schemas.microsoft.com/office/drawing/2014/main" id="{502A0784-7C2E-4DE6-9B58-7E278DCF5988}"/>
              </a:ext>
            </a:extLst>
          </p:cNvPr>
          <p:cNvSpPr>
            <a:spLocks noGrp="1"/>
          </p:cNvSpPr>
          <p:nvPr>
            <p:ph idx="1"/>
          </p:nvPr>
        </p:nvSpPr>
        <p:spPr>
          <a:xfrm>
            <a:off x="1920875" y="2107096"/>
            <a:ext cx="8391967" cy="3235466"/>
          </a:xfrm>
        </p:spPr>
        <p:txBody>
          <a:bodyPr>
            <a:normAutofit/>
          </a:bodyPr>
          <a:lstStyle/>
          <a:p>
            <a:r>
              <a:rPr lang="en-US" sz="1700" b="1" dirty="0"/>
              <a:t>Discipline should not be mean, overpowering, punitive, shaming, or triggering. </a:t>
            </a:r>
          </a:p>
          <a:p>
            <a:r>
              <a:rPr lang="en-US" sz="1700" b="1" dirty="0"/>
              <a:t>Do not make the mistake of assuming what works with non-traumatized children will work with traumatized children, usually you need to use some different techniques. </a:t>
            </a:r>
          </a:p>
          <a:p>
            <a:r>
              <a:rPr lang="en-US" sz="1700" dirty="0"/>
              <a:t>(B. Tantrum)</a:t>
            </a:r>
            <a:endParaRPr lang="en-US" sz="1700" b="1" dirty="0"/>
          </a:p>
        </p:txBody>
      </p:sp>
    </p:spTree>
    <p:extLst>
      <p:ext uri="{BB962C8B-B14F-4D97-AF65-F5344CB8AC3E}">
        <p14:creationId xmlns:p14="http://schemas.microsoft.com/office/powerpoint/2010/main" val="3784214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E648AEBA-D79B-60EC-75E9-C9E4C438F968}"/>
              </a:ext>
            </a:extLst>
          </p:cNvPr>
          <p:cNvSpPr>
            <a:spLocks noGrp="1"/>
          </p:cNvSpPr>
          <p:nvPr>
            <p:ph type="title"/>
          </p:nvPr>
        </p:nvSpPr>
        <p:spPr>
          <a:xfrm>
            <a:off x="992518" y="352541"/>
            <a:ext cx="5271804" cy="1066686"/>
          </a:xfrm>
        </p:spPr>
        <p:txBody>
          <a:bodyPr anchor="b">
            <a:normAutofit/>
          </a:bodyPr>
          <a:lstStyle/>
          <a:p>
            <a:r>
              <a:rPr lang="en-US" dirty="0"/>
              <a:t>Family Resilience</a:t>
            </a:r>
          </a:p>
        </p:txBody>
      </p:sp>
      <p:sp>
        <p:nvSpPr>
          <p:cNvPr id="3" name="Content Placeholder 2">
            <a:extLst>
              <a:ext uri="{FF2B5EF4-FFF2-40B4-BE49-F238E27FC236}">
                <a16:creationId xmlns:a16="http://schemas.microsoft.com/office/drawing/2014/main" id="{C0FFECA3-2478-D73E-538E-5DDCD6760245}"/>
              </a:ext>
            </a:extLst>
          </p:cNvPr>
          <p:cNvSpPr>
            <a:spLocks noGrp="1"/>
          </p:cNvSpPr>
          <p:nvPr>
            <p:ph idx="1"/>
          </p:nvPr>
        </p:nvSpPr>
        <p:spPr>
          <a:xfrm>
            <a:off x="440675" y="1771768"/>
            <a:ext cx="5823648" cy="4192470"/>
          </a:xfrm>
        </p:spPr>
        <p:txBody>
          <a:bodyPr>
            <a:normAutofit fontScale="92500" lnSpcReduction="20000"/>
          </a:bodyPr>
          <a:lstStyle/>
          <a:p>
            <a:pPr>
              <a:lnSpc>
                <a:spcPct val="130000"/>
              </a:lnSpc>
            </a:pPr>
            <a:r>
              <a:rPr lang="en-US" sz="2000" dirty="0"/>
              <a:t>After a major stressor or loss, family resilience involves maintaining family functioning to the extent possible in four basic areas: membership (keeping the family intact), educating and nurturing the young, taking care of vulnerable members (such as the young, sick, or frail elderly), and providing economic support (Patterson, 2002). Family resilience in turn supports the individual resilience of its members (Vogel et al., 2017).</a:t>
            </a:r>
          </a:p>
          <a:p>
            <a:pPr>
              <a:lnSpc>
                <a:spcPct val="130000"/>
              </a:lnSpc>
            </a:pPr>
            <a:endParaRPr lang="en-US" sz="1500" dirty="0"/>
          </a:p>
        </p:txBody>
      </p:sp>
      <p:sp>
        <p:nvSpPr>
          <p:cNvPr id="22" name="Freeform: Shape 2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Two people holding each other's hands">
            <a:extLst>
              <a:ext uri="{FF2B5EF4-FFF2-40B4-BE49-F238E27FC236}">
                <a16:creationId xmlns:a16="http://schemas.microsoft.com/office/drawing/2014/main" id="{791D0398-9B06-DBD2-C75F-18C508CE1A05}"/>
              </a:ext>
            </a:extLst>
          </p:cNvPr>
          <p:cNvPicPr>
            <a:picLocks noChangeAspect="1"/>
          </p:cNvPicPr>
          <p:nvPr/>
        </p:nvPicPr>
        <p:blipFill rotWithShape="1">
          <a:blip r:embed="rId2"/>
          <a:srcRect l="22074" r="29375" b="-1"/>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4033782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B2114EE7-D075-6296-47E7-606F9B2EA039}"/>
              </a:ext>
            </a:extLst>
          </p:cNvPr>
          <p:cNvSpPr>
            <a:spLocks noGrp="1"/>
          </p:cNvSpPr>
          <p:nvPr>
            <p:ph type="title"/>
          </p:nvPr>
        </p:nvSpPr>
        <p:spPr>
          <a:xfrm>
            <a:off x="992518" y="442913"/>
            <a:ext cx="5271804" cy="1639888"/>
          </a:xfrm>
        </p:spPr>
        <p:txBody>
          <a:bodyPr anchor="b">
            <a:normAutofit/>
          </a:bodyPr>
          <a:lstStyle/>
          <a:p>
            <a:r>
              <a:rPr lang="en-US" dirty="0"/>
              <a:t>Family Resilience</a:t>
            </a:r>
            <a:endParaRPr lang="en-US"/>
          </a:p>
        </p:txBody>
      </p:sp>
      <p:sp>
        <p:nvSpPr>
          <p:cNvPr id="3" name="Content Placeholder 2">
            <a:extLst>
              <a:ext uri="{FF2B5EF4-FFF2-40B4-BE49-F238E27FC236}">
                <a16:creationId xmlns:a16="http://schemas.microsoft.com/office/drawing/2014/main" id="{DD2D6DFC-888E-B18A-9293-133B0B119C71}"/>
              </a:ext>
            </a:extLst>
          </p:cNvPr>
          <p:cNvSpPr>
            <a:spLocks noGrp="1"/>
          </p:cNvSpPr>
          <p:nvPr>
            <p:ph idx="1"/>
          </p:nvPr>
        </p:nvSpPr>
        <p:spPr>
          <a:xfrm>
            <a:off x="363557" y="2312988"/>
            <a:ext cx="5900766" cy="4545012"/>
          </a:xfrm>
        </p:spPr>
        <p:txBody>
          <a:bodyPr>
            <a:normAutofit fontScale="92500" lnSpcReduction="20000"/>
          </a:bodyPr>
          <a:lstStyle/>
          <a:p>
            <a:pPr marL="285750" indent="-285750">
              <a:lnSpc>
                <a:spcPct val="130000"/>
              </a:lnSpc>
              <a:buFont typeface="Arial" panose="020B0604020202020204" pitchFamily="34" charset="0"/>
              <a:buChar char="•"/>
            </a:pPr>
            <a:r>
              <a:rPr lang="en-US" sz="2000" dirty="0"/>
              <a:t>View crises as shared challenges for the family to face together. </a:t>
            </a:r>
          </a:p>
          <a:p>
            <a:pPr marL="285750" indent="-285750">
              <a:lnSpc>
                <a:spcPct val="130000"/>
              </a:lnSpc>
              <a:buFont typeface="Arial" panose="020B0604020202020204" pitchFamily="34" charset="0"/>
              <a:buChar char="•"/>
            </a:pPr>
            <a:r>
              <a:rPr lang="en-US" sz="2000" dirty="0"/>
              <a:t>Accept distress and/or difficulties happen.</a:t>
            </a:r>
          </a:p>
          <a:p>
            <a:pPr marL="285750" indent="-285750">
              <a:lnSpc>
                <a:spcPct val="130000"/>
              </a:lnSpc>
              <a:buFont typeface="Arial" panose="020B0604020202020204" pitchFamily="34" charset="0"/>
              <a:buChar char="•"/>
            </a:pPr>
            <a:r>
              <a:rPr lang="en-US" sz="2000" dirty="0"/>
              <a:t>Family can have hope for a desired outcome that is possible but can shift goals when needed.</a:t>
            </a:r>
          </a:p>
          <a:p>
            <a:pPr marL="285750" indent="-285750">
              <a:lnSpc>
                <a:spcPct val="130000"/>
              </a:lnSpc>
              <a:buFont typeface="Arial" panose="020B0604020202020204" pitchFamily="34" charset="0"/>
              <a:buChar char="•"/>
            </a:pPr>
            <a:r>
              <a:rPr lang="en-US" sz="2000" dirty="0"/>
              <a:t>Avoid preoccupation with blame, shame, and/or guilt.</a:t>
            </a:r>
          </a:p>
          <a:p>
            <a:pPr marL="285750" indent="-285750">
              <a:lnSpc>
                <a:spcPct val="130000"/>
              </a:lnSpc>
              <a:buFont typeface="Arial" panose="020B0604020202020204" pitchFamily="34" charset="0"/>
              <a:buChar char="•"/>
            </a:pPr>
            <a:r>
              <a:rPr lang="en-US" sz="2000" dirty="0"/>
              <a:t>Stay connected with or connect with social and community organizations.</a:t>
            </a:r>
          </a:p>
          <a:p>
            <a:pPr>
              <a:lnSpc>
                <a:spcPct val="130000"/>
              </a:lnSpc>
            </a:pPr>
            <a:r>
              <a:rPr lang="en-US" sz="1300" dirty="0"/>
              <a:t>(Vogel et al., 2017)</a:t>
            </a:r>
          </a:p>
          <a:p>
            <a:pPr>
              <a:lnSpc>
                <a:spcPct val="130000"/>
              </a:lnSpc>
            </a:pPr>
            <a:endParaRPr lang="en-US" sz="1300" dirty="0"/>
          </a:p>
        </p:txBody>
      </p:sp>
      <p:sp>
        <p:nvSpPr>
          <p:cNvPr id="22" name="Freeform: Shape 2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close up image of chess pawns">
            <a:extLst>
              <a:ext uri="{FF2B5EF4-FFF2-40B4-BE49-F238E27FC236}">
                <a16:creationId xmlns:a16="http://schemas.microsoft.com/office/drawing/2014/main" id="{558CB275-39F2-D233-CF2C-D78A46E66DF5}"/>
              </a:ext>
            </a:extLst>
          </p:cNvPr>
          <p:cNvPicPr>
            <a:picLocks noChangeAspect="1"/>
          </p:cNvPicPr>
          <p:nvPr/>
        </p:nvPicPr>
        <p:blipFill rotWithShape="1">
          <a:blip r:embed="rId2"/>
          <a:srcRect l="35728" r="16449"/>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3682103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D43C2AD2-4C69-D050-437B-FE10BF134AC1}"/>
              </a:ext>
            </a:extLst>
          </p:cNvPr>
          <p:cNvSpPr>
            <a:spLocks noGrp="1"/>
          </p:cNvSpPr>
          <p:nvPr>
            <p:ph type="title"/>
          </p:nvPr>
        </p:nvSpPr>
        <p:spPr>
          <a:xfrm>
            <a:off x="992518" y="442913"/>
            <a:ext cx="5271804" cy="647757"/>
          </a:xfrm>
        </p:spPr>
        <p:txBody>
          <a:bodyPr anchor="b">
            <a:normAutofit fontScale="90000"/>
          </a:bodyPr>
          <a:lstStyle/>
          <a:p>
            <a:r>
              <a:rPr lang="en-US" dirty="0"/>
              <a:t>Family Resilience</a:t>
            </a:r>
          </a:p>
        </p:txBody>
      </p:sp>
      <p:sp>
        <p:nvSpPr>
          <p:cNvPr id="3" name="Content Placeholder 2">
            <a:extLst>
              <a:ext uri="{FF2B5EF4-FFF2-40B4-BE49-F238E27FC236}">
                <a16:creationId xmlns:a16="http://schemas.microsoft.com/office/drawing/2014/main" id="{BAF54F96-DB8E-F158-E5D4-C77BEA577ACC}"/>
              </a:ext>
            </a:extLst>
          </p:cNvPr>
          <p:cNvSpPr>
            <a:spLocks noGrp="1"/>
          </p:cNvSpPr>
          <p:nvPr>
            <p:ph idx="1"/>
          </p:nvPr>
        </p:nvSpPr>
        <p:spPr>
          <a:xfrm>
            <a:off x="550843" y="1333041"/>
            <a:ext cx="5713480" cy="5354198"/>
          </a:xfrm>
        </p:spPr>
        <p:txBody>
          <a:bodyPr>
            <a:normAutofit fontScale="92500" lnSpcReduction="10000"/>
          </a:bodyPr>
          <a:lstStyle/>
          <a:p>
            <a:pPr marL="285750" indent="-285750">
              <a:lnSpc>
                <a:spcPct val="130000"/>
              </a:lnSpc>
              <a:buFont typeface="Arial" panose="020B0604020202020204" pitchFamily="34" charset="0"/>
              <a:buChar char="•"/>
            </a:pPr>
            <a:r>
              <a:rPr lang="en-US" sz="2000" dirty="0"/>
              <a:t>Keep routines and especially children’s schedules.</a:t>
            </a:r>
          </a:p>
          <a:p>
            <a:pPr marL="285750" indent="-285750">
              <a:lnSpc>
                <a:spcPct val="130000"/>
              </a:lnSpc>
              <a:buFont typeface="Arial" panose="020B0604020202020204" pitchFamily="34" charset="0"/>
              <a:buChar char="•"/>
            </a:pPr>
            <a:r>
              <a:rPr lang="en-US" sz="2000" dirty="0"/>
              <a:t>Rituals-keep family traditions to the extent possible.</a:t>
            </a:r>
          </a:p>
          <a:p>
            <a:pPr marL="285750" indent="-285750">
              <a:lnSpc>
                <a:spcPct val="130000"/>
              </a:lnSpc>
              <a:buFont typeface="Arial" panose="020B0604020202020204" pitchFamily="34" charset="0"/>
              <a:buChar char="•"/>
            </a:pPr>
            <a:r>
              <a:rPr lang="en-US" sz="2000" dirty="0"/>
              <a:t>Family roles-adults take care of adult tasks not children.</a:t>
            </a:r>
          </a:p>
          <a:p>
            <a:pPr marL="285750" indent="-285750">
              <a:lnSpc>
                <a:spcPct val="130000"/>
              </a:lnSpc>
              <a:buFont typeface="Arial" panose="020B0604020202020204" pitchFamily="34" charset="0"/>
              <a:buChar char="•"/>
            </a:pPr>
            <a:r>
              <a:rPr lang="en-US" sz="2000" dirty="0"/>
              <a:t>Information is shared with each family member but in a way that is developmentally appropriate for each member. </a:t>
            </a:r>
          </a:p>
          <a:p>
            <a:pPr marL="285750" indent="-285750">
              <a:lnSpc>
                <a:spcPct val="130000"/>
              </a:lnSpc>
              <a:buFont typeface="Arial" panose="020B0604020202020204" pitchFamily="34" charset="0"/>
              <a:buChar char="•"/>
            </a:pPr>
            <a:r>
              <a:rPr lang="en-US" sz="2000" dirty="0"/>
              <a:t>Limit the child’s exposure to adult conversations and media.</a:t>
            </a:r>
          </a:p>
          <a:p>
            <a:pPr>
              <a:lnSpc>
                <a:spcPct val="130000"/>
              </a:lnSpc>
            </a:pPr>
            <a:r>
              <a:rPr lang="en-US" sz="1100" dirty="0"/>
              <a:t>(Vogel et al., 2017)</a:t>
            </a:r>
          </a:p>
          <a:p>
            <a:pPr>
              <a:lnSpc>
                <a:spcPct val="130000"/>
              </a:lnSpc>
            </a:pPr>
            <a:endParaRPr lang="en-US" sz="1100" dirty="0"/>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hand of two adults and a kid on top of each other">
            <a:extLst>
              <a:ext uri="{FF2B5EF4-FFF2-40B4-BE49-F238E27FC236}">
                <a16:creationId xmlns:a16="http://schemas.microsoft.com/office/drawing/2014/main" id="{58DBDA3C-BEFB-151D-227D-76683A350692}"/>
              </a:ext>
            </a:extLst>
          </p:cNvPr>
          <p:cNvPicPr>
            <a:picLocks noChangeAspect="1"/>
          </p:cNvPicPr>
          <p:nvPr/>
        </p:nvPicPr>
        <p:blipFill rotWithShape="1">
          <a:blip r:embed="rId2"/>
          <a:srcRect l="29327" r="22122" b="-1"/>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2559792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2D68889-05D4-F476-74DF-DDCAD5BFC004}"/>
              </a:ext>
            </a:extLst>
          </p:cNvPr>
          <p:cNvSpPr>
            <a:spLocks noGrp="1"/>
          </p:cNvSpPr>
          <p:nvPr>
            <p:ph type="title"/>
          </p:nvPr>
        </p:nvSpPr>
        <p:spPr>
          <a:xfrm>
            <a:off x="992518" y="442913"/>
            <a:ext cx="5271804" cy="1639888"/>
          </a:xfrm>
        </p:spPr>
        <p:txBody>
          <a:bodyPr anchor="b">
            <a:normAutofit/>
          </a:bodyPr>
          <a:lstStyle/>
          <a:p>
            <a:r>
              <a:rPr lang="en-US" dirty="0"/>
              <a:t>Family Resilience</a:t>
            </a:r>
          </a:p>
        </p:txBody>
      </p:sp>
      <p:sp>
        <p:nvSpPr>
          <p:cNvPr id="3" name="Content Placeholder 2">
            <a:extLst>
              <a:ext uri="{FF2B5EF4-FFF2-40B4-BE49-F238E27FC236}">
                <a16:creationId xmlns:a16="http://schemas.microsoft.com/office/drawing/2014/main" id="{41BE1992-5B6A-0450-9265-53D0510715F7}"/>
              </a:ext>
            </a:extLst>
          </p:cNvPr>
          <p:cNvSpPr>
            <a:spLocks noGrp="1"/>
          </p:cNvSpPr>
          <p:nvPr>
            <p:ph idx="1"/>
          </p:nvPr>
        </p:nvSpPr>
        <p:spPr>
          <a:xfrm>
            <a:off x="992519" y="2312988"/>
            <a:ext cx="5271804" cy="3651250"/>
          </a:xfrm>
        </p:spPr>
        <p:txBody>
          <a:bodyPr>
            <a:normAutofit/>
          </a:bodyPr>
          <a:lstStyle/>
          <a:p>
            <a:pPr marL="285750" indent="-285750">
              <a:lnSpc>
                <a:spcPct val="130000"/>
              </a:lnSpc>
              <a:buFont typeface="Arial" panose="020B0604020202020204" pitchFamily="34" charset="0"/>
              <a:buChar char="•"/>
            </a:pPr>
            <a:r>
              <a:rPr lang="en-US"/>
              <a:t>Allow an expression of a range of emotions</a:t>
            </a:r>
          </a:p>
          <a:p>
            <a:pPr marL="285750" indent="-285750">
              <a:lnSpc>
                <a:spcPct val="130000"/>
              </a:lnSpc>
              <a:buFont typeface="Arial" panose="020B0604020202020204" pitchFamily="34" charset="0"/>
              <a:buChar char="•"/>
            </a:pPr>
            <a:r>
              <a:rPr lang="en-US"/>
              <a:t>Can identify problem-solving skills and use appropriate coping skills</a:t>
            </a:r>
          </a:p>
          <a:p>
            <a:pPr marL="285750" indent="-285750">
              <a:lnSpc>
                <a:spcPct val="130000"/>
              </a:lnSpc>
              <a:buFont typeface="Arial" panose="020B0604020202020204" pitchFamily="34" charset="0"/>
              <a:buChar char="•"/>
            </a:pPr>
            <a:r>
              <a:rPr lang="en-US"/>
              <a:t>Use resources when needed</a:t>
            </a:r>
          </a:p>
          <a:p>
            <a:pPr marL="285750" indent="-285750">
              <a:lnSpc>
                <a:spcPct val="130000"/>
              </a:lnSpc>
              <a:buFont typeface="Arial" panose="020B0604020202020204" pitchFamily="34" charset="0"/>
              <a:buChar char="•"/>
            </a:pPr>
            <a:r>
              <a:rPr lang="en-US"/>
              <a:t>Helping others after they have survived a traumatic experience.</a:t>
            </a:r>
          </a:p>
          <a:p>
            <a:pPr>
              <a:lnSpc>
                <a:spcPct val="130000"/>
              </a:lnSpc>
            </a:pPr>
            <a:r>
              <a:rPr lang="en-US"/>
              <a:t>(Vogel et al., 2017)</a:t>
            </a:r>
          </a:p>
        </p:txBody>
      </p:sp>
      <p:sp>
        <p:nvSpPr>
          <p:cNvPr id="22" name="Freeform: Shape 2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hand of two adults and a kid on top of each other">
            <a:extLst>
              <a:ext uri="{FF2B5EF4-FFF2-40B4-BE49-F238E27FC236}">
                <a16:creationId xmlns:a16="http://schemas.microsoft.com/office/drawing/2014/main" id="{15A3B9A6-A896-9335-36CC-59FF4374133D}"/>
              </a:ext>
            </a:extLst>
          </p:cNvPr>
          <p:cNvPicPr>
            <a:picLocks noChangeAspect="1"/>
          </p:cNvPicPr>
          <p:nvPr/>
        </p:nvPicPr>
        <p:blipFill rotWithShape="1">
          <a:blip r:embed="rId2"/>
          <a:srcRect l="29149" r="22300" b="-1"/>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1654320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63AE-6276-6778-0418-C9E2EEB87A74}"/>
              </a:ext>
            </a:extLst>
          </p:cNvPr>
          <p:cNvSpPr>
            <a:spLocks noGrp="1"/>
          </p:cNvSpPr>
          <p:nvPr>
            <p:ph type="title"/>
          </p:nvPr>
        </p:nvSpPr>
        <p:spPr/>
        <p:txBody>
          <a:bodyPr/>
          <a:lstStyle/>
          <a:p>
            <a:pPr algn="ctr"/>
            <a:r>
              <a:rPr lang="en-US" dirty="0"/>
              <a:t>Collective Traumas</a:t>
            </a:r>
          </a:p>
        </p:txBody>
      </p:sp>
      <p:sp>
        <p:nvSpPr>
          <p:cNvPr id="3" name="Content Placeholder 2">
            <a:extLst>
              <a:ext uri="{FF2B5EF4-FFF2-40B4-BE49-F238E27FC236}">
                <a16:creationId xmlns:a16="http://schemas.microsoft.com/office/drawing/2014/main" id="{498CCABD-DAB1-6099-054C-5CF94DE1E5B1}"/>
              </a:ext>
            </a:extLst>
          </p:cNvPr>
          <p:cNvSpPr>
            <a:spLocks noGrp="1"/>
          </p:cNvSpPr>
          <p:nvPr>
            <p:ph idx="1"/>
          </p:nvPr>
        </p:nvSpPr>
        <p:spPr/>
        <p:txBody>
          <a:bodyPr/>
          <a:lstStyle/>
          <a:p>
            <a:r>
              <a:rPr lang="en-US" dirty="0"/>
              <a:t>Pandemic</a:t>
            </a:r>
          </a:p>
          <a:p>
            <a:r>
              <a:rPr lang="en-US" dirty="0"/>
              <a:t>Economic hardships</a:t>
            </a:r>
          </a:p>
          <a:p>
            <a:r>
              <a:rPr lang="en-US" dirty="0"/>
              <a:t>Violence and abuse</a:t>
            </a:r>
          </a:p>
          <a:p>
            <a:r>
              <a:rPr lang="en-US" dirty="0"/>
              <a:t>Racism and discrimination</a:t>
            </a:r>
          </a:p>
          <a:p>
            <a:r>
              <a:rPr lang="en-US" dirty="0"/>
              <a:t>Policy changes that impact specific groups (LGBTQ, immigrants)</a:t>
            </a:r>
          </a:p>
          <a:p>
            <a:r>
              <a:rPr lang="en-US" dirty="0"/>
              <a:t>System failures (health disparities and police brutality)</a:t>
            </a:r>
          </a:p>
          <a:p>
            <a:r>
              <a:rPr lang="en-US" dirty="0"/>
              <a:t>(Brymer et al., 2021)</a:t>
            </a:r>
          </a:p>
        </p:txBody>
      </p:sp>
    </p:spTree>
    <p:extLst>
      <p:ext uri="{BB962C8B-B14F-4D97-AF65-F5344CB8AC3E}">
        <p14:creationId xmlns:p14="http://schemas.microsoft.com/office/powerpoint/2010/main" val="3089464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D7CE3378-A12E-166C-222A-0E1C8DFD54AA}"/>
              </a:ext>
            </a:extLst>
          </p:cNvPr>
          <p:cNvSpPr>
            <a:spLocks noGrp="1"/>
          </p:cNvSpPr>
          <p:nvPr>
            <p:ph type="title"/>
          </p:nvPr>
        </p:nvSpPr>
        <p:spPr>
          <a:xfrm>
            <a:off x="992518" y="442913"/>
            <a:ext cx="5271804" cy="1639888"/>
          </a:xfrm>
        </p:spPr>
        <p:txBody>
          <a:bodyPr anchor="b">
            <a:normAutofit/>
          </a:bodyPr>
          <a:lstStyle/>
          <a:p>
            <a:pPr>
              <a:lnSpc>
                <a:spcPct val="120000"/>
              </a:lnSpc>
            </a:pPr>
            <a:r>
              <a:rPr lang="en-US" sz="2500" dirty="0"/>
              <a:t>Strategies to help parents and caregivers' cope</a:t>
            </a:r>
          </a:p>
        </p:txBody>
      </p:sp>
      <p:sp>
        <p:nvSpPr>
          <p:cNvPr id="3" name="Content Placeholder 2">
            <a:extLst>
              <a:ext uri="{FF2B5EF4-FFF2-40B4-BE49-F238E27FC236}">
                <a16:creationId xmlns:a16="http://schemas.microsoft.com/office/drawing/2014/main" id="{254DDC3C-83E2-B23C-DCDA-2D9B06F40BF3}"/>
              </a:ext>
            </a:extLst>
          </p:cNvPr>
          <p:cNvSpPr>
            <a:spLocks noGrp="1"/>
          </p:cNvSpPr>
          <p:nvPr>
            <p:ph idx="1"/>
          </p:nvPr>
        </p:nvSpPr>
        <p:spPr>
          <a:xfrm>
            <a:off x="992519" y="2312988"/>
            <a:ext cx="5271804" cy="4453572"/>
          </a:xfrm>
        </p:spPr>
        <p:txBody>
          <a:bodyPr>
            <a:normAutofit lnSpcReduction="10000"/>
          </a:bodyPr>
          <a:lstStyle/>
          <a:p>
            <a:pPr marL="285750" indent="-285750">
              <a:lnSpc>
                <a:spcPct val="130000"/>
              </a:lnSpc>
              <a:buFont typeface="Arial" panose="020B0604020202020204" pitchFamily="34" charset="0"/>
              <a:buChar char="•"/>
            </a:pPr>
            <a:r>
              <a:rPr lang="en-US" sz="1600" dirty="0"/>
              <a:t>Have compassion for your self and others</a:t>
            </a:r>
          </a:p>
          <a:p>
            <a:pPr marL="285750" indent="-285750">
              <a:lnSpc>
                <a:spcPct val="130000"/>
              </a:lnSpc>
              <a:buFont typeface="Arial" panose="020B0604020202020204" pitchFamily="34" charset="0"/>
              <a:buChar char="•"/>
            </a:pPr>
            <a:r>
              <a:rPr lang="en-US" sz="1600" dirty="0"/>
              <a:t>Acknowledge how your identities are being impacted.</a:t>
            </a:r>
          </a:p>
          <a:p>
            <a:pPr marL="285750" indent="-285750">
              <a:lnSpc>
                <a:spcPct val="130000"/>
              </a:lnSpc>
              <a:buFont typeface="Arial" panose="020B0604020202020204" pitchFamily="34" charset="0"/>
              <a:buChar char="•"/>
            </a:pPr>
            <a:r>
              <a:rPr lang="en-US" sz="1600" dirty="0"/>
              <a:t>Self-reflect before reacting</a:t>
            </a:r>
          </a:p>
          <a:p>
            <a:pPr marL="285750" indent="-285750">
              <a:lnSpc>
                <a:spcPct val="130000"/>
              </a:lnSpc>
              <a:buFont typeface="Arial" panose="020B0604020202020204" pitchFamily="34" charset="0"/>
              <a:buChar char="•"/>
            </a:pPr>
            <a:r>
              <a:rPr lang="en-US" sz="1600" dirty="0"/>
              <a:t>Search for meaning</a:t>
            </a:r>
          </a:p>
          <a:p>
            <a:pPr marL="285750" indent="-285750">
              <a:lnSpc>
                <a:spcPct val="130000"/>
              </a:lnSpc>
              <a:buFont typeface="Arial" panose="020B0604020202020204" pitchFamily="34" charset="0"/>
              <a:buChar char="•"/>
            </a:pPr>
            <a:r>
              <a:rPr lang="en-US" sz="1600" dirty="0"/>
              <a:t>Limit media and social media exposure</a:t>
            </a:r>
          </a:p>
          <a:p>
            <a:pPr marL="285750" indent="-285750">
              <a:lnSpc>
                <a:spcPct val="130000"/>
              </a:lnSpc>
              <a:buFont typeface="Arial" panose="020B0604020202020204" pitchFamily="34" charset="0"/>
              <a:buChar char="•"/>
            </a:pPr>
            <a:r>
              <a:rPr lang="en-US" sz="1600" dirty="0"/>
              <a:t>Take time to care for yourself</a:t>
            </a:r>
          </a:p>
          <a:p>
            <a:pPr marL="285750" indent="-285750">
              <a:lnSpc>
                <a:spcPct val="130000"/>
              </a:lnSpc>
              <a:buFont typeface="Arial" panose="020B0604020202020204" pitchFamily="34" charset="0"/>
              <a:buChar char="•"/>
            </a:pPr>
            <a:r>
              <a:rPr lang="en-US" sz="1600" dirty="0"/>
              <a:t>Connect with others</a:t>
            </a:r>
          </a:p>
          <a:p>
            <a:pPr marL="285750" indent="-285750">
              <a:lnSpc>
                <a:spcPct val="130000"/>
              </a:lnSpc>
              <a:buFont typeface="Arial" panose="020B0604020202020204" pitchFamily="34" charset="0"/>
              <a:buChar char="•"/>
            </a:pPr>
            <a:r>
              <a:rPr lang="en-US" sz="1600" dirty="0"/>
              <a:t>Seek help</a:t>
            </a:r>
          </a:p>
          <a:p>
            <a:pPr>
              <a:lnSpc>
                <a:spcPct val="130000"/>
              </a:lnSpc>
            </a:pPr>
            <a:r>
              <a:rPr lang="en-US" sz="1100" dirty="0"/>
              <a:t>(Brymer et al., 2021)</a:t>
            </a:r>
          </a:p>
          <a:p>
            <a:pPr>
              <a:lnSpc>
                <a:spcPct val="130000"/>
              </a:lnSpc>
            </a:pPr>
            <a:endParaRPr lang="en-US" sz="1100" dirty="0"/>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0EF4EC57-FF16-CFAE-A9C7-7C277BBB988B}"/>
              </a:ext>
            </a:extLst>
          </p:cNvPr>
          <p:cNvPicPr>
            <a:picLocks noChangeAspect="1"/>
          </p:cNvPicPr>
          <p:nvPr/>
        </p:nvPicPr>
        <p:blipFill rotWithShape="1">
          <a:blip r:embed="rId2"/>
          <a:srcRect l="27342" r="31745"/>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76384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D2F19AA8-8CD6-51EC-CD99-137C0DCFA41C}"/>
              </a:ext>
            </a:extLst>
          </p:cNvPr>
          <p:cNvSpPr>
            <a:spLocks noGrp="1"/>
          </p:cNvSpPr>
          <p:nvPr>
            <p:ph type="title"/>
          </p:nvPr>
        </p:nvSpPr>
        <p:spPr>
          <a:xfrm>
            <a:off x="1920875" y="442913"/>
            <a:ext cx="6857365" cy="1344612"/>
          </a:xfrm>
        </p:spPr>
        <p:txBody>
          <a:bodyPr anchor="b">
            <a:normAutofit/>
          </a:bodyPr>
          <a:lstStyle/>
          <a:p>
            <a:r>
              <a:rPr lang="en-US" dirty="0"/>
              <a:t>Intergenerational Trauma</a:t>
            </a:r>
          </a:p>
        </p:txBody>
      </p:sp>
      <p:sp>
        <p:nvSpPr>
          <p:cNvPr id="3" name="Content Placeholder 2">
            <a:extLst>
              <a:ext uri="{FF2B5EF4-FFF2-40B4-BE49-F238E27FC236}">
                <a16:creationId xmlns:a16="http://schemas.microsoft.com/office/drawing/2014/main" id="{DA442753-B3F1-33D9-14F9-9DED8B029FF3}"/>
              </a:ext>
            </a:extLst>
          </p:cNvPr>
          <p:cNvSpPr>
            <a:spLocks noGrp="1"/>
          </p:cNvSpPr>
          <p:nvPr>
            <p:ph idx="1"/>
          </p:nvPr>
        </p:nvSpPr>
        <p:spPr>
          <a:xfrm>
            <a:off x="1920875" y="2312987"/>
            <a:ext cx="8218535" cy="4275099"/>
          </a:xfrm>
        </p:spPr>
        <p:txBody>
          <a:bodyPr>
            <a:normAutofit lnSpcReduction="10000"/>
          </a:bodyPr>
          <a:lstStyle/>
          <a:p>
            <a:pPr>
              <a:lnSpc>
                <a:spcPct val="130000"/>
              </a:lnSpc>
            </a:pPr>
            <a:r>
              <a:rPr lang="en-US" sz="2400" dirty="0"/>
              <a:t>Trauma passed down from one generation to the next and can include;</a:t>
            </a:r>
          </a:p>
          <a:p>
            <a:pPr marL="285750" indent="-285750">
              <a:lnSpc>
                <a:spcPct val="130000"/>
              </a:lnSpc>
              <a:buFont typeface="Arial" panose="020B0604020202020204" pitchFamily="34" charset="0"/>
              <a:buChar char="•"/>
            </a:pPr>
            <a:r>
              <a:rPr lang="en-US" sz="2400" dirty="0"/>
              <a:t>Domestic violence</a:t>
            </a:r>
          </a:p>
          <a:p>
            <a:pPr marL="285750" indent="-285750">
              <a:lnSpc>
                <a:spcPct val="130000"/>
              </a:lnSpc>
              <a:buFont typeface="Arial" panose="020B0604020202020204" pitchFamily="34" charset="0"/>
              <a:buChar char="•"/>
            </a:pPr>
            <a:r>
              <a:rPr lang="en-US" sz="2400" dirty="0"/>
              <a:t>Alcohol and drug addiction</a:t>
            </a:r>
          </a:p>
          <a:p>
            <a:pPr marL="285750" indent="-285750">
              <a:lnSpc>
                <a:spcPct val="130000"/>
              </a:lnSpc>
              <a:buFont typeface="Arial" panose="020B0604020202020204" pitchFamily="34" charset="0"/>
              <a:buChar char="•"/>
            </a:pPr>
            <a:r>
              <a:rPr lang="en-US" sz="2400" dirty="0"/>
              <a:t>Child abuse and neglect</a:t>
            </a:r>
          </a:p>
          <a:p>
            <a:pPr marL="285750" indent="-285750">
              <a:lnSpc>
                <a:spcPct val="130000"/>
              </a:lnSpc>
              <a:buFont typeface="Arial" panose="020B0604020202020204" pitchFamily="34" charset="0"/>
              <a:buChar char="•"/>
            </a:pPr>
            <a:r>
              <a:rPr lang="en-US" sz="2400" dirty="0"/>
              <a:t>Refugees</a:t>
            </a:r>
          </a:p>
          <a:p>
            <a:pPr marL="285750" indent="-285750">
              <a:lnSpc>
                <a:spcPct val="130000"/>
              </a:lnSpc>
              <a:buFont typeface="Arial" panose="020B0604020202020204" pitchFamily="34" charset="0"/>
              <a:buChar char="•"/>
            </a:pPr>
            <a:r>
              <a:rPr lang="en-US" sz="2400" dirty="0"/>
              <a:t>War related trauma</a:t>
            </a:r>
          </a:p>
          <a:p>
            <a:pPr>
              <a:lnSpc>
                <a:spcPct val="130000"/>
              </a:lnSpc>
            </a:pPr>
            <a:r>
              <a:rPr lang="en-US" sz="1700" dirty="0"/>
              <a:t>(Henriques, 2019)</a:t>
            </a:r>
          </a:p>
        </p:txBody>
      </p:sp>
    </p:spTree>
    <p:extLst>
      <p:ext uri="{BB962C8B-B14F-4D97-AF65-F5344CB8AC3E}">
        <p14:creationId xmlns:p14="http://schemas.microsoft.com/office/powerpoint/2010/main" val="4153311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2F79CABB-C1CB-8DA0-0833-E8AD89F07CE8}"/>
              </a:ext>
            </a:extLst>
          </p:cNvPr>
          <p:cNvSpPr>
            <a:spLocks noGrp="1"/>
          </p:cNvSpPr>
          <p:nvPr>
            <p:ph type="title"/>
          </p:nvPr>
        </p:nvSpPr>
        <p:spPr>
          <a:xfrm>
            <a:off x="1920875" y="442913"/>
            <a:ext cx="6857365" cy="1344612"/>
          </a:xfrm>
        </p:spPr>
        <p:txBody>
          <a:bodyPr anchor="b">
            <a:normAutofit/>
          </a:bodyPr>
          <a:lstStyle/>
          <a:p>
            <a:pPr>
              <a:lnSpc>
                <a:spcPct val="120000"/>
              </a:lnSpc>
            </a:pPr>
            <a:r>
              <a:rPr lang="en-US" sz="3000" dirty="0"/>
              <a:t>Things you can do for your children</a:t>
            </a:r>
          </a:p>
        </p:txBody>
      </p:sp>
      <p:sp>
        <p:nvSpPr>
          <p:cNvPr id="3" name="Content Placeholder 2">
            <a:extLst>
              <a:ext uri="{FF2B5EF4-FFF2-40B4-BE49-F238E27FC236}">
                <a16:creationId xmlns:a16="http://schemas.microsoft.com/office/drawing/2014/main" id="{370BADB1-D533-EA04-01B9-BA447B0DAB8F}"/>
              </a:ext>
            </a:extLst>
          </p:cNvPr>
          <p:cNvSpPr>
            <a:spLocks noGrp="1"/>
          </p:cNvSpPr>
          <p:nvPr>
            <p:ph idx="1"/>
          </p:nvPr>
        </p:nvSpPr>
        <p:spPr>
          <a:xfrm>
            <a:off x="550843" y="1787525"/>
            <a:ext cx="10438361" cy="4921747"/>
          </a:xfrm>
        </p:spPr>
        <p:txBody>
          <a:bodyPr>
            <a:normAutofit/>
          </a:bodyPr>
          <a:lstStyle/>
          <a:p>
            <a:pPr marL="285750" indent="-285750">
              <a:lnSpc>
                <a:spcPct val="130000"/>
              </a:lnSpc>
              <a:buFont typeface="Arial" panose="020B0604020202020204" pitchFamily="34" charset="0"/>
              <a:buChar char="•"/>
            </a:pPr>
            <a:r>
              <a:rPr lang="en-US" sz="2400" dirty="0"/>
              <a:t>Spend time talking with your children.</a:t>
            </a:r>
          </a:p>
          <a:p>
            <a:pPr marL="285750" indent="-285750">
              <a:lnSpc>
                <a:spcPct val="130000"/>
              </a:lnSpc>
              <a:buFont typeface="Arial" panose="020B0604020202020204" pitchFamily="34" charset="0"/>
              <a:buChar char="•"/>
            </a:pPr>
            <a:r>
              <a:rPr lang="en-US" sz="2400" dirty="0"/>
              <a:t>Identify other people your child may find supportive.</a:t>
            </a:r>
          </a:p>
          <a:p>
            <a:pPr marL="285750" indent="-285750">
              <a:lnSpc>
                <a:spcPct val="130000"/>
              </a:lnSpc>
              <a:buFont typeface="Arial" panose="020B0604020202020204" pitchFamily="34" charset="0"/>
              <a:buChar char="•"/>
            </a:pPr>
            <a:r>
              <a:rPr lang="en-US" sz="2400" dirty="0"/>
              <a:t>Help children feel safe.</a:t>
            </a:r>
          </a:p>
          <a:p>
            <a:pPr marL="285750" indent="-285750">
              <a:lnSpc>
                <a:spcPct val="130000"/>
              </a:lnSpc>
              <a:buFont typeface="Arial" panose="020B0604020202020204" pitchFamily="34" charset="0"/>
              <a:buChar char="•"/>
            </a:pPr>
            <a:r>
              <a:rPr lang="en-US" sz="2400" dirty="0"/>
              <a:t>Enhance your child’s coping.</a:t>
            </a:r>
          </a:p>
          <a:p>
            <a:pPr marL="285750" indent="-285750">
              <a:lnSpc>
                <a:spcPct val="130000"/>
              </a:lnSpc>
              <a:buFont typeface="Arial" panose="020B0604020202020204" pitchFamily="34" charset="0"/>
              <a:buChar char="•"/>
            </a:pPr>
            <a:r>
              <a:rPr lang="en-US" sz="2400" dirty="0"/>
              <a:t>Seek change against injustices.</a:t>
            </a:r>
          </a:p>
          <a:p>
            <a:pPr marL="285750" indent="-285750">
              <a:lnSpc>
                <a:spcPct val="130000"/>
              </a:lnSpc>
              <a:buFont typeface="Arial" panose="020B0604020202020204" pitchFamily="34" charset="0"/>
              <a:buChar char="•"/>
            </a:pPr>
            <a:r>
              <a:rPr lang="en-US" sz="2400" dirty="0"/>
              <a:t>Check-in on a regular basis.</a:t>
            </a:r>
          </a:p>
          <a:p>
            <a:pPr marL="285750" indent="-285750">
              <a:lnSpc>
                <a:spcPct val="130000"/>
              </a:lnSpc>
              <a:buFont typeface="Arial" panose="020B0604020202020204" pitchFamily="34" charset="0"/>
              <a:buChar char="•"/>
            </a:pPr>
            <a:r>
              <a:rPr lang="en-US" sz="2400" dirty="0"/>
              <a:t>Ask for help.</a:t>
            </a:r>
          </a:p>
          <a:p>
            <a:pPr>
              <a:lnSpc>
                <a:spcPct val="130000"/>
              </a:lnSpc>
            </a:pPr>
            <a:r>
              <a:rPr lang="en-US" sz="1500" dirty="0"/>
              <a:t>(Brymer et al., 2021)</a:t>
            </a:r>
          </a:p>
          <a:p>
            <a:pPr marL="285750" indent="-285750">
              <a:lnSpc>
                <a:spcPct val="130000"/>
              </a:lnSpc>
              <a:buFont typeface="Arial" panose="020B0604020202020204" pitchFamily="34" charset="0"/>
              <a:buChar char="•"/>
            </a:pPr>
            <a:endParaRPr lang="en-US" sz="1500" dirty="0"/>
          </a:p>
        </p:txBody>
      </p:sp>
    </p:spTree>
    <p:extLst>
      <p:ext uri="{BB962C8B-B14F-4D97-AF65-F5344CB8AC3E}">
        <p14:creationId xmlns:p14="http://schemas.microsoft.com/office/powerpoint/2010/main" val="1183672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B359-5780-AEE0-3CC6-B4BF180E4C51}"/>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0896401A-1F85-6870-287B-20FEA5ADD896}"/>
              </a:ext>
            </a:extLst>
          </p:cNvPr>
          <p:cNvSpPr>
            <a:spLocks noGrp="1"/>
          </p:cNvSpPr>
          <p:nvPr>
            <p:ph idx="1"/>
          </p:nvPr>
        </p:nvSpPr>
        <p:spPr/>
        <p:txBody>
          <a:bodyPr>
            <a:normAutofit fontScale="92500" lnSpcReduction="10000"/>
          </a:bodyPr>
          <a:lstStyle/>
          <a:p>
            <a:r>
              <a:rPr lang="en-US" dirty="0"/>
              <a:t>Brymer, M., Gurwitch, R. &amp; Briggs, E. (2021). </a:t>
            </a:r>
            <a:r>
              <a:rPr lang="en-US" i="1" dirty="0"/>
              <a:t>Assisting parents/caregivers in 	coping with collective traumas</a:t>
            </a:r>
            <a:r>
              <a:rPr lang="en-US" dirty="0"/>
              <a:t>. Los Angeles, CA, and Durham, NC: National Center for Child Traumatic Stress.</a:t>
            </a:r>
          </a:p>
          <a:p>
            <a:r>
              <a:rPr lang="en-US" dirty="0"/>
              <a:t>Children’s Services (2017). Engaging and supporting families who have experienced trauma. </a:t>
            </a:r>
            <a:r>
              <a:rPr lang="en-US" i="1" dirty="0"/>
              <a:t>N.C. Division of Social Services and the Family and Children’s Resource Program, 17,</a:t>
            </a:r>
            <a:r>
              <a:rPr lang="en-US" dirty="0"/>
              <a:t>2.</a:t>
            </a:r>
          </a:p>
          <a:p>
            <a:r>
              <a:rPr lang="en-US" dirty="0"/>
              <a:t>Henriques, M.(2019). Can the legacy of trauma be passed down the next generation? </a:t>
            </a:r>
            <a:r>
              <a:rPr lang="en-US" i="1" dirty="0"/>
              <a:t>BBC. https://www.bbc.com/future/article/20190326-what-is-epigenetics</a:t>
            </a:r>
            <a:endParaRPr lang="en-US" dirty="0"/>
          </a:p>
        </p:txBody>
      </p:sp>
    </p:spTree>
    <p:extLst>
      <p:ext uri="{BB962C8B-B14F-4D97-AF65-F5344CB8AC3E}">
        <p14:creationId xmlns:p14="http://schemas.microsoft.com/office/powerpoint/2010/main" val="492097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9A58-5B56-2C12-816A-547F4A6C91F0}"/>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6CFCE59E-E797-2FDA-6C75-1EBEE1531739}"/>
              </a:ext>
            </a:extLst>
          </p:cNvPr>
          <p:cNvSpPr>
            <a:spLocks noGrp="1"/>
          </p:cNvSpPr>
          <p:nvPr>
            <p:ph idx="1"/>
          </p:nvPr>
        </p:nvSpPr>
        <p:spPr/>
        <p:txBody>
          <a:bodyPr>
            <a:normAutofit fontScale="77500" lnSpcReduction="20000"/>
          </a:bodyPr>
          <a:lstStyle/>
          <a:p>
            <a:r>
              <a:rPr lang="en-US" dirty="0"/>
              <a:t>Kiesel, C., Torgersen, E., Weil, L. E. G., &amp; Fehrenbach, T. (2018). Use of a structured approach to assessment within child welfare: Applications of the child and adolescent needs and strengths-trauma comprehensive 	(CANS-	Trauma). Chapter 7 in V.C. Strand, G. Sprang (eds). </a:t>
            </a:r>
            <a:r>
              <a:rPr lang="en-US" i="1" dirty="0"/>
              <a:t>Trauma 	Responsive Child Welfare Systems. </a:t>
            </a:r>
            <a:r>
              <a:rPr lang="en-US" dirty="0"/>
              <a:t>Springer International Publishing.doi:10.1007/978-3-319-64602-2_7</a:t>
            </a:r>
          </a:p>
          <a:p>
            <a:r>
              <a:rPr lang="en-US" dirty="0"/>
              <a:t>National Child Traumatic Stress Network (2012). </a:t>
            </a:r>
            <a:r>
              <a:rPr lang="en-US" i="1" dirty="0"/>
              <a:t>Birth parents with trauma histories in the child welfare system.</a:t>
            </a:r>
            <a:r>
              <a:rPr lang="en-US" dirty="0"/>
              <a:t> </a:t>
            </a:r>
            <a:r>
              <a:rPr lang="en-US" dirty="0">
                <a:hlinkClick r:id="rId2"/>
              </a:rPr>
              <a:t>https://www.nctsn.org/resources/birth-parents-trauma-histories-child-welfare-system-guide-parents</a:t>
            </a:r>
            <a:endParaRPr lang="en-US" dirty="0"/>
          </a:p>
          <a:p>
            <a:r>
              <a:rPr lang="en-US" dirty="0"/>
              <a:t>SAMHSA (2014). </a:t>
            </a:r>
            <a:r>
              <a:rPr lang="en-US" i="1" dirty="0"/>
              <a:t>Tips for disaster responders: Understanding historical trauma when responding to an event in Indian country. </a:t>
            </a:r>
            <a:r>
              <a:rPr lang="en-US" dirty="0">
                <a:hlinkClick r:id="rId3"/>
              </a:rPr>
              <a:t>https://store.samhsa.gov/sites/default/files/d7/priv/sma14-4866.pdf</a:t>
            </a:r>
            <a:endParaRPr lang="en-US" dirty="0"/>
          </a:p>
        </p:txBody>
      </p:sp>
    </p:spTree>
    <p:extLst>
      <p:ext uri="{BB962C8B-B14F-4D97-AF65-F5344CB8AC3E}">
        <p14:creationId xmlns:p14="http://schemas.microsoft.com/office/powerpoint/2010/main" val="2219196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EE12-BDFF-BDBB-D999-AE3B0338E380}"/>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4E27BEA9-54C5-B0C7-99AE-7E7B3DBD6314}"/>
              </a:ext>
            </a:extLst>
          </p:cNvPr>
          <p:cNvSpPr>
            <a:spLocks noGrp="1"/>
          </p:cNvSpPr>
          <p:nvPr>
            <p:ph idx="1"/>
          </p:nvPr>
        </p:nvSpPr>
        <p:spPr/>
        <p:txBody>
          <a:bodyPr/>
          <a:lstStyle/>
          <a:p>
            <a:r>
              <a:rPr lang="en-US" dirty="0"/>
              <a:t>Vogel, J.M. &amp; the Family Systems Collaborative Group. (2017). </a:t>
            </a:r>
            <a:r>
              <a:rPr lang="en-US" i="1" dirty="0"/>
              <a:t>Family resilience and traumatic stress guide: A guide for mental health providers. </a:t>
            </a:r>
            <a:r>
              <a:rPr lang="en-US" dirty="0"/>
              <a:t>Los Angeles, CA, and Durham, NC: National Center for Child Traumatic Stress.</a:t>
            </a:r>
          </a:p>
          <a:p>
            <a:endParaRPr lang="en-US" dirty="0"/>
          </a:p>
        </p:txBody>
      </p:sp>
    </p:spTree>
    <p:extLst>
      <p:ext uri="{BB962C8B-B14F-4D97-AF65-F5344CB8AC3E}">
        <p14:creationId xmlns:p14="http://schemas.microsoft.com/office/powerpoint/2010/main" val="209780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2E9E1F6F-B1D8-65A6-C3BB-E887DAE63078}"/>
              </a:ext>
            </a:extLst>
          </p:cNvPr>
          <p:cNvSpPr>
            <a:spLocks noGrp="1"/>
          </p:cNvSpPr>
          <p:nvPr>
            <p:ph type="title"/>
          </p:nvPr>
        </p:nvSpPr>
        <p:spPr>
          <a:xfrm>
            <a:off x="1920875" y="442913"/>
            <a:ext cx="6857365" cy="1344612"/>
          </a:xfrm>
        </p:spPr>
        <p:txBody>
          <a:bodyPr anchor="b">
            <a:normAutofit/>
          </a:bodyPr>
          <a:lstStyle/>
          <a:p>
            <a:r>
              <a:rPr lang="en-US" dirty="0"/>
              <a:t>Historical Trauma</a:t>
            </a:r>
          </a:p>
        </p:txBody>
      </p:sp>
      <p:sp>
        <p:nvSpPr>
          <p:cNvPr id="3" name="Content Placeholder 2">
            <a:extLst>
              <a:ext uri="{FF2B5EF4-FFF2-40B4-BE49-F238E27FC236}">
                <a16:creationId xmlns:a16="http://schemas.microsoft.com/office/drawing/2014/main" id="{4CAC84B7-9AB0-4F00-1110-EB8689FF419B}"/>
              </a:ext>
            </a:extLst>
          </p:cNvPr>
          <p:cNvSpPr>
            <a:spLocks noGrp="1"/>
          </p:cNvSpPr>
          <p:nvPr>
            <p:ph idx="1"/>
          </p:nvPr>
        </p:nvSpPr>
        <p:spPr>
          <a:xfrm>
            <a:off x="914400" y="2230437"/>
            <a:ext cx="9523960" cy="4184649"/>
          </a:xfrm>
        </p:spPr>
        <p:txBody>
          <a:bodyPr>
            <a:normAutofit/>
          </a:bodyPr>
          <a:lstStyle/>
          <a:p>
            <a:r>
              <a:rPr lang="en-US" sz="2400" dirty="0"/>
              <a:t>“The cumulative, multigenerational, collective experience of emotional and psychological injury in communities and in descendants” (SAMHSA, 2014, p.1)</a:t>
            </a:r>
          </a:p>
          <a:p>
            <a:pPr marL="285750" indent="-285750">
              <a:buFont typeface="Arial" panose="020B0604020202020204" pitchFamily="34" charset="0"/>
              <a:buChar char="•"/>
            </a:pPr>
            <a:r>
              <a:rPr lang="en-US" dirty="0"/>
              <a:t>Native Americans</a:t>
            </a:r>
          </a:p>
          <a:p>
            <a:pPr marL="285750" indent="-285750">
              <a:buFont typeface="Arial" panose="020B0604020202020204" pitchFamily="34" charset="0"/>
              <a:buChar char="•"/>
            </a:pPr>
            <a:r>
              <a:rPr lang="en-US" dirty="0"/>
              <a:t>Holocaust survivors</a:t>
            </a:r>
          </a:p>
          <a:p>
            <a:pPr marL="285750" indent="-285750">
              <a:buFont typeface="Arial" panose="020B0604020202020204" pitchFamily="34" charset="0"/>
              <a:buChar char="•"/>
            </a:pPr>
            <a:r>
              <a:rPr lang="en-US" dirty="0"/>
              <a:t>African Americans</a:t>
            </a:r>
          </a:p>
          <a:p>
            <a:endParaRPr lang="en-US" dirty="0"/>
          </a:p>
        </p:txBody>
      </p:sp>
    </p:spTree>
    <p:extLst>
      <p:ext uri="{BB962C8B-B14F-4D97-AF65-F5344CB8AC3E}">
        <p14:creationId xmlns:p14="http://schemas.microsoft.com/office/powerpoint/2010/main" val="307704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AE44CCAF-3259-CDF1-98F7-0581A79C2BCD}"/>
              </a:ext>
            </a:extLst>
          </p:cNvPr>
          <p:cNvSpPr>
            <a:spLocks noGrp="1"/>
          </p:cNvSpPr>
          <p:nvPr>
            <p:ph type="title"/>
          </p:nvPr>
        </p:nvSpPr>
        <p:spPr>
          <a:xfrm>
            <a:off x="992518" y="442913"/>
            <a:ext cx="5271804" cy="1639888"/>
          </a:xfrm>
        </p:spPr>
        <p:txBody>
          <a:bodyPr anchor="b">
            <a:normAutofit/>
          </a:bodyPr>
          <a:lstStyle/>
          <a:p>
            <a:r>
              <a:rPr lang="en-US" dirty="0"/>
              <a:t>A Comprehensive Assessment</a:t>
            </a:r>
          </a:p>
        </p:txBody>
      </p:sp>
      <p:sp>
        <p:nvSpPr>
          <p:cNvPr id="3" name="Content Placeholder 2">
            <a:extLst>
              <a:ext uri="{FF2B5EF4-FFF2-40B4-BE49-F238E27FC236}">
                <a16:creationId xmlns:a16="http://schemas.microsoft.com/office/drawing/2014/main" id="{E0F5C7B6-0F9B-ED28-25CB-4DE71EFFF3AB}"/>
              </a:ext>
            </a:extLst>
          </p:cNvPr>
          <p:cNvSpPr>
            <a:spLocks noGrp="1"/>
          </p:cNvSpPr>
          <p:nvPr>
            <p:ph idx="1"/>
          </p:nvPr>
        </p:nvSpPr>
        <p:spPr>
          <a:xfrm>
            <a:off x="992519" y="2312988"/>
            <a:ext cx="5271804" cy="3651250"/>
          </a:xfrm>
        </p:spPr>
        <p:txBody>
          <a:bodyPr>
            <a:normAutofit lnSpcReduction="10000"/>
          </a:bodyPr>
          <a:lstStyle/>
          <a:p>
            <a:r>
              <a:rPr lang="en-US" dirty="0"/>
              <a:t>Providing comprehensive assessment is key in identifying and determining how to best address the needs of traumatized children and families (Kiesel, et al., 2018)</a:t>
            </a:r>
          </a:p>
          <a:p>
            <a:r>
              <a:rPr lang="en-US" dirty="0"/>
              <a:t>An assessment tool is Child and Adolescent Needs and Strengths (CANS)-Trauma through the National Child and Traumatic Stress Network</a:t>
            </a:r>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Two people holding each other's hands">
            <a:extLst>
              <a:ext uri="{FF2B5EF4-FFF2-40B4-BE49-F238E27FC236}">
                <a16:creationId xmlns:a16="http://schemas.microsoft.com/office/drawing/2014/main" id="{CCBF9D57-2E6C-6FF5-A777-BB3A8F5D37DB}"/>
              </a:ext>
            </a:extLst>
          </p:cNvPr>
          <p:cNvPicPr>
            <a:picLocks noChangeAspect="1"/>
          </p:cNvPicPr>
          <p:nvPr/>
        </p:nvPicPr>
        <p:blipFill rotWithShape="1">
          <a:blip r:embed="rId2"/>
          <a:srcRect l="22671" r="28778" b="-1"/>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427699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820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AC4CE3C4-3600-4353-9FE1-B32D06BEF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13505CD-80ED-21E3-1786-C62EE0454908}"/>
              </a:ext>
            </a:extLst>
          </p:cNvPr>
          <p:cNvSpPr>
            <a:spLocks noGrp="1"/>
          </p:cNvSpPr>
          <p:nvPr>
            <p:ph type="title"/>
          </p:nvPr>
        </p:nvSpPr>
        <p:spPr>
          <a:xfrm>
            <a:off x="992518" y="442913"/>
            <a:ext cx="5185645" cy="1639888"/>
          </a:xfrm>
        </p:spPr>
        <p:txBody>
          <a:bodyPr anchor="b">
            <a:normAutofit/>
          </a:bodyPr>
          <a:lstStyle/>
          <a:p>
            <a:pPr>
              <a:lnSpc>
                <a:spcPct val="120000"/>
              </a:lnSpc>
            </a:pPr>
            <a:r>
              <a:rPr lang="en-US" sz="2200"/>
              <a:t>Screening Covers the Following Types of Traumatic Stress Reactions</a:t>
            </a:r>
          </a:p>
        </p:txBody>
      </p:sp>
      <p:sp>
        <p:nvSpPr>
          <p:cNvPr id="3" name="Content Placeholder 2">
            <a:extLst>
              <a:ext uri="{FF2B5EF4-FFF2-40B4-BE49-F238E27FC236}">
                <a16:creationId xmlns:a16="http://schemas.microsoft.com/office/drawing/2014/main" id="{C56B2D86-4FA3-99A4-868B-769566F7FFEF}"/>
              </a:ext>
            </a:extLst>
          </p:cNvPr>
          <p:cNvSpPr>
            <a:spLocks noGrp="1"/>
          </p:cNvSpPr>
          <p:nvPr>
            <p:ph idx="1"/>
          </p:nvPr>
        </p:nvSpPr>
        <p:spPr>
          <a:xfrm>
            <a:off x="539827" y="2082801"/>
            <a:ext cx="7777908" cy="4648505"/>
          </a:xfrm>
        </p:spPr>
        <p:txBody>
          <a:bodyPr>
            <a:normAutofit/>
          </a:bodyPr>
          <a:lstStyle/>
          <a:p>
            <a:pPr>
              <a:lnSpc>
                <a:spcPct val="130000"/>
              </a:lnSpc>
            </a:pPr>
            <a:endParaRPr lang="en-US" sz="1300" b="0" i="0" dirty="0">
              <a:effectLst/>
              <a:highlight>
                <a:srgbClr val="FFFFFF"/>
              </a:highlight>
              <a:latin typeface="Roboto" panose="02000000000000000000" pitchFamily="2" charset="0"/>
            </a:endParaRPr>
          </a:p>
          <a:p>
            <a:pPr>
              <a:lnSpc>
                <a:spcPct val="130000"/>
              </a:lnSpc>
              <a:buFont typeface="Arial" panose="020B0604020202020204" pitchFamily="34" charset="0"/>
              <a:buChar char="•"/>
            </a:pPr>
            <a:r>
              <a:rPr lang="en-US" b="0" i="0" dirty="0">
                <a:effectLst/>
                <a:highlight>
                  <a:srgbClr val="FFFFFF"/>
                </a:highlight>
                <a:latin typeface="Roboto" panose="02000000000000000000" pitchFamily="2" charset="0"/>
              </a:rPr>
              <a:t>Avoidance of trauma-related thoughts or feelings</a:t>
            </a:r>
          </a:p>
          <a:p>
            <a:pPr>
              <a:lnSpc>
                <a:spcPct val="130000"/>
              </a:lnSpc>
              <a:buFont typeface="Arial" panose="020B0604020202020204" pitchFamily="34" charset="0"/>
              <a:buChar char="•"/>
            </a:pPr>
            <a:r>
              <a:rPr lang="en-US" b="0" i="0" dirty="0">
                <a:effectLst/>
                <a:highlight>
                  <a:srgbClr val="FFFFFF"/>
                </a:highlight>
                <a:latin typeface="Roboto" panose="02000000000000000000" pitchFamily="2" charset="0"/>
              </a:rPr>
              <a:t>Intrusive memories of the event or nightmares about the event</a:t>
            </a:r>
          </a:p>
          <a:p>
            <a:pPr>
              <a:lnSpc>
                <a:spcPct val="130000"/>
              </a:lnSpc>
              <a:buFont typeface="Arial" panose="020B0604020202020204" pitchFamily="34" charset="0"/>
              <a:buChar char="•"/>
            </a:pPr>
            <a:r>
              <a:rPr lang="en-US" b="0" i="0" dirty="0">
                <a:effectLst/>
                <a:highlight>
                  <a:srgbClr val="FFFFFF"/>
                </a:highlight>
                <a:latin typeface="Roboto" panose="02000000000000000000" pitchFamily="2" charset="0"/>
              </a:rPr>
              <a:t>Hyper-arousal or exaggerated startle response</a:t>
            </a:r>
          </a:p>
          <a:p>
            <a:pPr>
              <a:lnSpc>
                <a:spcPct val="130000"/>
              </a:lnSpc>
              <a:buFont typeface="Arial" panose="020B0604020202020204" pitchFamily="34" charset="0"/>
              <a:buChar char="•"/>
            </a:pPr>
            <a:r>
              <a:rPr lang="en-US" b="0" i="0" dirty="0">
                <a:effectLst/>
                <a:highlight>
                  <a:srgbClr val="FFFFFF"/>
                </a:highlight>
                <a:latin typeface="Roboto" panose="02000000000000000000" pitchFamily="2" charset="0"/>
              </a:rPr>
              <a:t>Irritable or aggressive behavior</a:t>
            </a:r>
          </a:p>
          <a:p>
            <a:pPr>
              <a:lnSpc>
                <a:spcPct val="130000"/>
              </a:lnSpc>
              <a:buFont typeface="Arial" panose="020B0604020202020204" pitchFamily="34" charset="0"/>
              <a:buChar char="•"/>
            </a:pPr>
            <a:r>
              <a:rPr lang="en-US" b="0" i="0" dirty="0">
                <a:effectLst/>
                <a:highlight>
                  <a:srgbClr val="FFFFFF"/>
                </a:highlight>
                <a:latin typeface="Roboto" panose="02000000000000000000" pitchFamily="2" charset="0"/>
              </a:rPr>
              <a:t>Behavioral problems</a:t>
            </a:r>
          </a:p>
          <a:p>
            <a:pPr>
              <a:lnSpc>
                <a:spcPct val="130000"/>
              </a:lnSpc>
              <a:buFont typeface="Arial" panose="020B0604020202020204" pitchFamily="34" charset="0"/>
              <a:buChar char="•"/>
            </a:pPr>
            <a:r>
              <a:rPr lang="en-US" b="0" i="0" dirty="0">
                <a:effectLst/>
                <a:highlight>
                  <a:srgbClr val="FFFFFF"/>
                </a:highlight>
                <a:latin typeface="Roboto" panose="02000000000000000000" pitchFamily="2" charset="0"/>
              </a:rPr>
              <a:t>Interpersonal problems</a:t>
            </a:r>
          </a:p>
          <a:p>
            <a:pPr>
              <a:lnSpc>
                <a:spcPct val="130000"/>
              </a:lnSpc>
              <a:buFont typeface="Arial" panose="020B0604020202020204" pitchFamily="34" charset="0"/>
              <a:buChar char="•"/>
            </a:pPr>
            <a:r>
              <a:rPr lang="en-US" b="0" i="0" dirty="0">
                <a:effectLst/>
                <a:highlight>
                  <a:srgbClr val="FFFFFF"/>
                </a:highlight>
                <a:latin typeface="Roboto" panose="02000000000000000000" pitchFamily="2" charset="0"/>
              </a:rPr>
              <a:t>Other problems based on the developmental needs and age of the child</a:t>
            </a:r>
          </a:p>
          <a:p>
            <a:pPr>
              <a:lnSpc>
                <a:spcPct val="130000"/>
              </a:lnSpc>
            </a:pPr>
            <a:r>
              <a:rPr lang="en-US" sz="1300" dirty="0"/>
              <a:t>(NCTSN, n.d.)</a:t>
            </a:r>
          </a:p>
        </p:txBody>
      </p:sp>
      <p:pic>
        <p:nvPicPr>
          <p:cNvPr id="7" name="Graphic 6" descr="Brain in head">
            <a:extLst>
              <a:ext uri="{FF2B5EF4-FFF2-40B4-BE49-F238E27FC236}">
                <a16:creationId xmlns:a16="http://schemas.microsoft.com/office/drawing/2014/main" id="{9D3DE4C9-C469-C98C-DC20-25470503B7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7967" y="1934660"/>
            <a:ext cx="2988679" cy="2988679"/>
          </a:xfrm>
          <a:prstGeom prst="rect">
            <a:avLst/>
          </a:prstGeom>
        </p:spPr>
      </p:pic>
    </p:spTree>
    <p:extLst>
      <p:ext uri="{BB962C8B-B14F-4D97-AF65-F5344CB8AC3E}">
        <p14:creationId xmlns:p14="http://schemas.microsoft.com/office/powerpoint/2010/main" val="275240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19F3-C22D-7C2B-55CF-B323463E8B45}"/>
              </a:ext>
            </a:extLst>
          </p:cNvPr>
          <p:cNvSpPr>
            <a:spLocks noGrp="1"/>
          </p:cNvSpPr>
          <p:nvPr>
            <p:ph type="title"/>
          </p:nvPr>
        </p:nvSpPr>
        <p:spPr/>
        <p:txBody>
          <a:bodyPr/>
          <a:lstStyle/>
          <a:p>
            <a:r>
              <a:rPr lang="en-US" dirty="0"/>
              <a:t>Different Domains in Assessment</a:t>
            </a:r>
          </a:p>
        </p:txBody>
      </p:sp>
      <p:sp>
        <p:nvSpPr>
          <p:cNvPr id="4" name="Content Placeholder 3">
            <a:extLst>
              <a:ext uri="{FF2B5EF4-FFF2-40B4-BE49-F238E27FC236}">
                <a16:creationId xmlns:a16="http://schemas.microsoft.com/office/drawing/2014/main" id="{043A588B-9FD2-AD0D-1C0B-069E11263203}"/>
              </a:ext>
            </a:extLst>
          </p:cNvPr>
          <p:cNvSpPr>
            <a:spLocks noGrp="1"/>
          </p:cNvSpPr>
          <p:nvPr>
            <p:ph sz="half" idx="1"/>
          </p:nvPr>
        </p:nvSpPr>
        <p:spPr/>
        <p:txBody>
          <a:bodyPr/>
          <a:lstStyle/>
          <a:p>
            <a:pPr marL="285750" indent="-285750">
              <a:buFont typeface="Arial" panose="020B0604020202020204" pitchFamily="34" charset="0"/>
              <a:buChar char="•"/>
            </a:pPr>
            <a:r>
              <a:rPr lang="en-US" dirty="0"/>
              <a:t>Trauma experiences </a:t>
            </a:r>
          </a:p>
          <a:p>
            <a:pPr marL="285750" indent="-285750">
              <a:buFont typeface="Arial" panose="020B0604020202020204" pitchFamily="34" charset="0"/>
              <a:buChar char="•"/>
            </a:pPr>
            <a:r>
              <a:rPr lang="en-US" dirty="0"/>
              <a:t>Post-traumatic symptoms</a:t>
            </a:r>
          </a:p>
          <a:p>
            <a:pPr marL="285750" indent="-285750">
              <a:buFont typeface="Arial" panose="020B0604020202020204" pitchFamily="34" charset="0"/>
              <a:buChar char="•"/>
            </a:pPr>
            <a:r>
              <a:rPr lang="en-US" dirty="0"/>
              <a:t>Complex trauma responses</a:t>
            </a:r>
          </a:p>
          <a:p>
            <a:pPr marL="285750" indent="-285750">
              <a:buFont typeface="Arial" panose="020B0604020202020204" pitchFamily="34" charset="0"/>
              <a:buChar char="•"/>
            </a:pPr>
            <a:r>
              <a:rPr lang="en-US" dirty="0"/>
              <a:t>Functioning across; behavioral, emotional, interpersonal, cognitive, and physiological domains</a:t>
            </a:r>
          </a:p>
        </p:txBody>
      </p:sp>
      <p:sp>
        <p:nvSpPr>
          <p:cNvPr id="5" name="Content Placeholder 4">
            <a:extLst>
              <a:ext uri="{FF2B5EF4-FFF2-40B4-BE49-F238E27FC236}">
                <a16:creationId xmlns:a16="http://schemas.microsoft.com/office/drawing/2014/main" id="{1FF02ECF-3E48-AFF9-F0A7-740DFE4A541C}"/>
              </a:ext>
            </a:extLst>
          </p:cNvPr>
          <p:cNvSpPr>
            <a:spLocks noGrp="1"/>
          </p:cNvSpPr>
          <p:nvPr>
            <p:ph sz="half" idx="2"/>
          </p:nvPr>
        </p:nvSpPr>
        <p:spPr/>
        <p:txBody>
          <a:bodyPr/>
          <a:lstStyle/>
          <a:p>
            <a:pPr marL="285750" indent="-285750">
              <a:buFont typeface="Arial" panose="020B0604020202020204" pitchFamily="34" charset="0"/>
              <a:buChar char="•"/>
            </a:pPr>
            <a:r>
              <a:rPr lang="en-US" dirty="0"/>
              <a:t>Caregiver functioning</a:t>
            </a:r>
          </a:p>
          <a:p>
            <a:pPr marL="285750" indent="-285750">
              <a:buFont typeface="Arial" panose="020B0604020202020204" pitchFamily="34" charset="0"/>
              <a:buChar char="•"/>
            </a:pPr>
            <a:r>
              <a:rPr lang="en-US" dirty="0"/>
              <a:t>A range of strengths for both the child and the caregiver.</a:t>
            </a:r>
          </a:p>
          <a:p>
            <a:pPr marL="285750" indent="-285750">
              <a:buFont typeface="Arial" panose="020B0604020202020204" pitchFamily="34" charset="0"/>
              <a:buChar char="•"/>
            </a:pPr>
            <a:r>
              <a:rPr lang="en-US" dirty="0"/>
              <a:t>Protective factors</a:t>
            </a:r>
          </a:p>
          <a:p>
            <a:r>
              <a:rPr lang="en-US" dirty="0"/>
              <a:t>(Kisiel et al., 2018)</a:t>
            </a:r>
          </a:p>
        </p:txBody>
      </p:sp>
    </p:spTree>
    <p:extLst>
      <p:ext uri="{BB962C8B-B14F-4D97-AF65-F5344CB8AC3E}">
        <p14:creationId xmlns:p14="http://schemas.microsoft.com/office/powerpoint/2010/main" val="98024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9BE9CD3B-7E03-4CB4-AA29-EBBB9DD91401}"/>
              </a:ext>
            </a:extLst>
          </p:cNvPr>
          <p:cNvSpPr>
            <a:spLocks noGrp="1"/>
          </p:cNvSpPr>
          <p:nvPr>
            <p:ph type="title"/>
          </p:nvPr>
        </p:nvSpPr>
        <p:spPr>
          <a:xfrm>
            <a:off x="992518" y="442913"/>
            <a:ext cx="5271804" cy="1639888"/>
          </a:xfrm>
        </p:spPr>
        <p:txBody>
          <a:bodyPr anchor="b">
            <a:normAutofit/>
          </a:bodyPr>
          <a:lstStyle/>
          <a:p>
            <a:r>
              <a:rPr lang="en-US" dirty="0"/>
              <a:t>How Trauma Affects Parents</a:t>
            </a:r>
          </a:p>
        </p:txBody>
      </p:sp>
      <p:sp>
        <p:nvSpPr>
          <p:cNvPr id="3" name="Content Placeholder 2">
            <a:extLst>
              <a:ext uri="{FF2B5EF4-FFF2-40B4-BE49-F238E27FC236}">
                <a16:creationId xmlns:a16="http://schemas.microsoft.com/office/drawing/2014/main" id="{4000E047-0ADC-482B-9204-C3CB0DFB34B1}"/>
              </a:ext>
            </a:extLst>
          </p:cNvPr>
          <p:cNvSpPr>
            <a:spLocks noGrp="1"/>
          </p:cNvSpPr>
          <p:nvPr>
            <p:ph idx="1"/>
          </p:nvPr>
        </p:nvSpPr>
        <p:spPr>
          <a:xfrm>
            <a:off x="363556" y="2312987"/>
            <a:ext cx="6438341" cy="4715773"/>
          </a:xfrm>
        </p:spPr>
        <p:txBody>
          <a:bodyPr>
            <a:normAutofit/>
          </a:bodyPr>
          <a:lstStyle/>
          <a:p>
            <a:pPr marL="285750" indent="-285750">
              <a:lnSpc>
                <a:spcPct val="130000"/>
              </a:lnSpc>
              <a:buFont typeface="Arial" panose="020B0604020202020204" pitchFamily="34" charset="0"/>
              <a:buChar char="•"/>
            </a:pPr>
            <a:r>
              <a:rPr lang="en-US" sz="2000" dirty="0"/>
              <a:t>Whether trauma is a past experience or a current reality its shape’s a person’s behaviors, feelings, and decisions (Children’s Services, 2012).</a:t>
            </a:r>
          </a:p>
          <a:p>
            <a:pPr marL="285750" indent="-285750">
              <a:lnSpc>
                <a:spcPct val="130000"/>
              </a:lnSpc>
              <a:buFont typeface="Arial" panose="020B0604020202020204" pitchFamily="34" charset="0"/>
              <a:buChar char="•"/>
            </a:pPr>
            <a:r>
              <a:rPr lang="en-US" sz="2000" dirty="0"/>
              <a:t>Parents may project on to a child their own unresolved traumatic experiences or losses, including their own experience of insensitive or abusive caregiving by their parents </a:t>
            </a:r>
            <a:r>
              <a:rPr lang="en-US" sz="1400" dirty="0"/>
              <a:t>(Larrieu, 2018).</a:t>
            </a:r>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hand of two adults and a kid on top of each other">
            <a:extLst>
              <a:ext uri="{FF2B5EF4-FFF2-40B4-BE49-F238E27FC236}">
                <a16:creationId xmlns:a16="http://schemas.microsoft.com/office/drawing/2014/main" id="{7CBD847C-8E43-AA40-BB27-F3FBDF2C3021}"/>
              </a:ext>
            </a:extLst>
          </p:cNvPr>
          <p:cNvPicPr>
            <a:picLocks noChangeAspect="1"/>
          </p:cNvPicPr>
          <p:nvPr/>
        </p:nvPicPr>
        <p:blipFill rotWithShape="1">
          <a:blip r:embed="rId2"/>
          <a:srcRect l="29327" r="22122" b="-1"/>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3625864012"/>
      </p:ext>
    </p:extLst>
  </p:cSld>
  <p:clrMapOvr>
    <a:masterClrMapping/>
  </p:clrMapOvr>
</p:sld>
</file>

<file path=ppt/theme/theme1.xml><?xml version="1.0" encoding="utf-8"?>
<a:theme xmlns:a="http://schemas.openxmlformats.org/drawingml/2006/main" name="SketchLinesVTI">
  <a:themeElements>
    <a:clrScheme name="AnalogousFromLightSeedRightStep">
      <a:dk1>
        <a:srgbClr val="000000"/>
      </a:dk1>
      <a:lt1>
        <a:srgbClr val="FFFFFF"/>
      </a:lt1>
      <a:dk2>
        <a:srgbClr val="242541"/>
      </a:dk2>
      <a:lt2>
        <a:srgbClr val="E8E2E3"/>
      </a:lt2>
      <a:accent1>
        <a:srgbClr val="34B394"/>
      </a:accent1>
      <a:accent2>
        <a:srgbClr val="28AEC9"/>
      </a:accent2>
      <a:accent3>
        <a:srgbClr val="6EA3EE"/>
      </a:accent3>
      <a:accent4>
        <a:srgbClr val="4E4EEB"/>
      </a:accent4>
      <a:accent5>
        <a:srgbClr val="A46EEE"/>
      </a:accent5>
      <a:accent6>
        <a:srgbClr val="D14EEB"/>
      </a:accent6>
      <a:hlink>
        <a:srgbClr val="AE697A"/>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emplate>Facet</Template>
  <TotalTime>16761</TotalTime>
  <Words>2946</Words>
  <Application>Microsoft Office PowerPoint</Application>
  <PresentationFormat>Widescreen</PresentationFormat>
  <Paragraphs>236</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Meiryo</vt:lpstr>
      <vt:lpstr>Arial</vt:lpstr>
      <vt:lpstr>Corbel</vt:lpstr>
      <vt:lpstr>Roboto</vt:lpstr>
      <vt:lpstr>Times New Roman</vt:lpstr>
      <vt:lpstr>SketchLinesVTI</vt:lpstr>
      <vt:lpstr>Working  With Families That Experience Trauma</vt:lpstr>
      <vt:lpstr>Question</vt:lpstr>
      <vt:lpstr>What is Trauma?</vt:lpstr>
      <vt:lpstr>Intergenerational Trauma</vt:lpstr>
      <vt:lpstr>Historical Trauma</vt:lpstr>
      <vt:lpstr>A Comprehensive Assessment</vt:lpstr>
      <vt:lpstr>Screening Covers the Following Types of Traumatic Stress Reactions</vt:lpstr>
      <vt:lpstr>Different Domains in Assessment</vt:lpstr>
      <vt:lpstr>How Trauma Affects Parents</vt:lpstr>
      <vt:lpstr>Trauma Can Affect a Parent</vt:lpstr>
      <vt:lpstr>Trauma Can Affect Parents </vt:lpstr>
      <vt:lpstr>Trauma Can Affect the Parent</vt:lpstr>
      <vt:lpstr>Trauma Can Affect Parents</vt:lpstr>
      <vt:lpstr>Trauma Can Affect the Parent</vt:lpstr>
      <vt:lpstr>Trauma Can Affect Parents</vt:lpstr>
      <vt:lpstr>Trauma Can Affect Parents</vt:lpstr>
      <vt:lpstr>Question</vt:lpstr>
      <vt:lpstr>Trauma-Informed Practices for Families</vt:lpstr>
      <vt:lpstr>Trauma-Informed Practices for Families</vt:lpstr>
      <vt:lpstr>Trauma-Informed Practices for Families</vt:lpstr>
      <vt:lpstr>Trauma-Informed Practices for Families</vt:lpstr>
      <vt:lpstr>How Trauma Affects Children</vt:lpstr>
      <vt:lpstr>10 Tips for Discipling Traumatized Children (B. Tantrum)</vt:lpstr>
      <vt:lpstr>10 Tips for Discipling Traumatized Children (B. Tantrum)</vt:lpstr>
      <vt:lpstr>10 Tips for Discipling Traumatized Children (B. Tantrum)</vt:lpstr>
      <vt:lpstr>10 Tips for Discipling Traumatized Children (B. Tantrum)</vt:lpstr>
      <vt:lpstr>10 Tips for Discipling Traumatized Children (B. Tantrum)</vt:lpstr>
      <vt:lpstr>10 Tips for Discipling Traumatized Children (B. Tantrum)</vt:lpstr>
      <vt:lpstr>10 Tips for Discipling Traumatized Children </vt:lpstr>
      <vt:lpstr>10 Tips for Discipling Traumatized Children</vt:lpstr>
      <vt:lpstr>10 Tips for Discipling Traumatized Children</vt:lpstr>
      <vt:lpstr>10 Tips for Discipling Traumatized Children</vt:lpstr>
      <vt:lpstr>10 Tips for Discipling Traumatized Children </vt:lpstr>
      <vt:lpstr>Family Resilience</vt:lpstr>
      <vt:lpstr>Family Resilience</vt:lpstr>
      <vt:lpstr>Family Resilience</vt:lpstr>
      <vt:lpstr>Family Resilience</vt:lpstr>
      <vt:lpstr>Collective Traumas</vt:lpstr>
      <vt:lpstr>Strategies to help parents and caregivers' cope</vt:lpstr>
      <vt:lpstr>Things you can do for your children</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DeBiase, Lydia</dc:creator>
  <cp:lastModifiedBy>Letty Soto</cp:lastModifiedBy>
  <cp:revision>72</cp:revision>
  <dcterms:created xsi:type="dcterms:W3CDTF">2022-03-22T00:10:22Z</dcterms:created>
  <dcterms:modified xsi:type="dcterms:W3CDTF">2024-05-09T11:59:26Z</dcterms:modified>
</cp:coreProperties>
</file>